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5" Type="http://schemas.openxmlformats.org/officeDocument/2006/relationships/custom-properties" Target="docProps/custom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62" r:id="rId4"/>
    <p:sldId id="314" r:id="rId5"/>
    <p:sldId id="268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</p:sldIdLst>
  <p:sldSz cx="9144000" cy="6858000" type="screen4x3"/>
  <p:notesSz cx="6884988" cy="100187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ＭＳ Ｐゴシック" panose="020B0600070205080204" pitchFamily="50" charset="-128"/>
        <a:cs typeface="+mn-cs"/>
      </a:defRPr>
    </a:lvl9pPr>
  </p:defaultTextStyle>
  <p:modifyVerifier cryptProviderType="rsaAES" cryptAlgorithmClass="hash" cryptAlgorithmType="typeAny" cryptAlgorithmSid="14" spinCount="100000" saltData="Yk4AbIDA9cwVfLsZzU624w==" hashData="/v660SoGrA5S6/moI1/G0M7crfuAa36fhiTfW6kUg5ipWxDa6p1Crsxv2vG5gUYwOclHARSLeLDxj9nqzjYTeQ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6E"/>
    <a:srgbClr val="02EEEE"/>
    <a:srgbClr val="19CEE7"/>
    <a:srgbClr val="09F747"/>
    <a:srgbClr val="024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03" autoAdjust="0"/>
    <p:restoredTop sz="98741" autoAdjust="0"/>
  </p:normalViewPr>
  <p:slideViewPr>
    <p:cSldViewPr>
      <p:cViewPr varScale="1">
        <p:scale>
          <a:sx n="78" d="100"/>
          <a:sy n="78" d="100"/>
        </p:scale>
        <p:origin x="72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7.xml" />
  <Relationship Id="rId13" Type="http://schemas.openxmlformats.org/officeDocument/2006/relationships/slide" Target="slides/slide12.xml" />
  <Relationship Id="rId18" Type="http://schemas.openxmlformats.org/officeDocument/2006/relationships/slide" Target="slides/slide17.xml" />
  <Relationship Id="rId26" Type="http://schemas.openxmlformats.org/officeDocument/2006/relationships/handoutMaster" Target="handoutMasters/handoutMaster1.xml" />
  <Relationship Id="rId3" Type="http://schemas.openxmlformats.org/officeDocument/2006/relationships/slide" Target="slides/slide2.xml" />
  <Relationship Id="rId21" Type="http://schemas.openxmlformats.org/officeDocument/2006/relationships/slide" Target="slides/slide20.xml" />
  <Relationship Id="rId7" Type="http://schemas.openxmlformats.org/officeDocument/2006/relationships/slide" Target="slides/slide6.xml" />
  <Relationship Id="rId12" Type="http://schemas.openxmlformats.org/officeDocument/2006/relationships/slide" Target="slides/slide11.xml" />
  <Relationship Id="rId17" Type="http://schemas.openxmlformats.org/officeDocument/2006/relationships/slide" Target="slides/slide16.xml" />
  <Relationship Id="rId25" Type="http://schemas.openxmlformats.org/officeDocument/2006/relationships/notesMaster" Target="notesMasters/notesMaster1.xml" />
  <Relationship Id="rId2" Type="http://schemas.openxmlformats.org/officeDocument/2006/relationships/slide" Target="slides/slide1.xml" />
  <Relationship Id="rId16" Type="http://schemas.openxmlformats.org/officeDocument/2006/relationships/slide" Target="slides/slide15.xml" />
  <Relationship Id="rId20" Type="http://schemas.openxmlformats.org/officeDocument/2006/relationships/slide" Target="slides/slide19.xml" />
  <Relationship Id="rId29" Type="http://schemas.openxmlformats.org/officeDocument/2006/relationships/theme" Target="theme/them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5.xml" />
  <Relationship Id="rId11" Type="http://schemas.openxmlformats.org/officeDocument/2006/relationships/slide" Target="slides/slide10.xml" />
  <Relationship Id="rId24" Type="http://schemas.openxmlformats.org/officeDocument/2006/relationships/slide" Target="slides/slide23.xml" />
  <Relationship Id="rId5" Type="http://schemas.openxmlformats.org/officeDocument/2006/relationships/slide" Target="slides/slide4.xml" />
  <Relationship Id="rId15" Type="http://schemas.openxmlformats.org/officeDocument/2006/relationships/slide" Target="slides/slide14.xml" />
  <Relationship Id="rId23" Type="http://schemas.openxmlformats.org/officeDocument/2006/relationships/slide" Target="slides/slide22.xml" />
  <Relationship Id="rId28" Type="http://schemas.openxmlformats.org/officeDocument/2006/relationships/viewProps" Target="viewProps.xml" />
  <Relationship Id="rId10" Type="http://schemas.openxmlformats.org/officeDocument/2006/relationships/slide" Target="slides/slide9.xml" />
  <Relationship Id="rId19" Type="http://schemas.openxmlformats.org/officeDocument/2006/relationships/slide" Target="slides/slide18.xml" />
  <Relationship Id="rId4" Type="http://schemas.openxmlformats.org/officeDocument/2006/relationships/slide" Target="slides/slide3.xml" />
  <Relationship Id="rId9" Type="http://schemas.openxmlformats.org/officeDocument/2006/relationships/slide" Target="slides/slide8.xml" />
  <Relationship Id="rId14" Type="http://schemas.openxmlformats.org/officeDocument/2006/relationships/slide" Target="slides/slide13.xml" />
  <Relationship Id="rId22" Type="http://schemas.openxmlformats.org/officeDocument/2006/relationships/slide" Target="slides/slide21.xml" />
  <Relationship Id="rId27" Type="http://schemas.openxmlformats.org/officeDocument/2006/relationships/presProps" Target="presProps.xml" />
  <Relationship Id="rId30" Type="http://schemas.openxmlformats.org/officeDocument/2006/relationships/tableStyles" Target="tableStyles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578DBBB-12BD-466D-A27B-A5B6DDC3D5E1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B517C40-6FF9-4DEE-8804-435A20EB99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2826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6588" tIns="48294" rIns="96588" bIns="4829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7DEDD3F8-C8F8-445D-9F59-DC368A8DCC2F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88" tIns="48294" rIns="96588" bIns="4829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6588" tIns="48294" rIns="96588" bIns="48294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6588" tIns="48294" rIns="96588" bIns="4829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584C02-A11D-454E-BA7D-3D17CE6B10C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738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10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9.xml" />
  <Relationship Id="rId1" Type="http://schemas.openxmlformats.org/officeDocument/2006/relationships/notesMaster" Target="../notesMasters/notesMaster1.xml" />
</Relationships>
</file>

<file path=ppt/notesSlides/_rels/notesSlide1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2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_rels/notesSlide6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7.xml" />
  <Relationship Id="rId1" Type="http://schemas.openxmlformats.org/officeDocument/2006/relationships/notesMaster" Target="../notesMasters/notesMaster1.xml" />
</Relationships>
</file>

<file path=ppt/notesSlides/_rels/notesSlide7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9.xml" />
  <Relationship Id="rId1" Type="http://schemas.openxmlformats.org/officeDocument/2006/relationships/notesMaster" Target="../notesMasters/notesMaster1.xml" />
</Relationships>
</file>

<file path=ppt/notesSlides/_rels/notesSlide8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1.xml" />
  <Relationship Id="rId1" Type="http://schemas.openxmlformats.org/officeDocument/2006/relationships/notesMaster" Target="../notesMasters/notesMaster1.xml" />
</Relationships>
</file>

<file path=ppt/notesSlides/_rels/notesSlide9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8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14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CB7B41A-F3BE-4C8E-B9E6-52CDE8E2BDE3}" type="slidenum">
              <a:rPr lang="ja-JP" altLang="en-US" sz="1300" smtClean="0"/>
              <a:pPr>
                <a:spcBef>
                  <a:spcPct val="0"/>
                </a:spcBef>
              </a:pPr>
              <a:t>1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4056829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86954508-4A98-4636-A1A8-2CBEDDCF3C27}" type="slidenum">
              <a:rPr lang="ja-JP" altLang="en-US" sz="1300" smtClean="0"/>
              <a:pPr>
                <a:spcBef>
                  <a:spcPct val="0"/>
                </a:spcBef>
              </a:pPr>
              <a:t>19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4285529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BE8CB5CA-A364-43F6-A6CF-527FB75EEE80}" type="slidenum">
              <a:rPr lang="ja-JP" altLang="en-US" sz="1300" smtClean="0"/>
              <a:pPr>
                <a:spcBef>
                  <a:spcPct val="0"/>
                </a:spcBef>
              </a:pPr>
              <a:t>22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164604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9685AD36-46F5-4063-BD67-1F7E90524EAF}" type="slidenum">
              <a:rPr lang="ja-JP" altLang="en-US" sz="1300" smtClean="0"/>
              <a:pPr>
                <a:spcBef>
                  <a:spcPct val="0"/>
                </a:spcBef>
              </a:pPr>
              <a:t>2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311896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00E2D87-82C1-4BAB-8BF9-D6384BABC777}" type="slidenum">
              <a:rPr lang="ja-JP" altLang="en-US" sz="1300" smtClean="0"/>
              <a:pPr>
                <a:spcBef>
                  <a:spcPct val="0"/>
                </a:spcBef>
              </a:pPr>
              <a:t>3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4188760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229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AA04F25A-961A-48FA-BB5A-D9AC8AF224BA}" type="slidenum">
              <a:rPr lang="ja-JP" altLang="en-US" sz="1300" smtClean="0"/>
              <a:pPr>
                <a:spcBef>
                  <a:spcPct val="0"/>
                </a:spcBef>
              </a:pPr>
              <a:t>4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664965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434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934AD4A3-CA22-4631-9EC5-68FE499E028E}" type="slidenum">
              <a:rPr lang="ja-JP" altLang="en-US" sz="1300" smtClean="0"/>
              <a:pPr>
                <a:spcBef>
                  <a:spcPct val="0"/>
                </a:spcBef>
              </a:pPr>
              <a:t>5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236908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6625" y="750888"/>
            <a:ext cx="5011738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ノート プレースホルダ 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7172" name="スライド番号プレースホルダ 3"/>
          <p:cNvSpPr txBox="1">
            <a:spLocks noChangeArrowheads="1"/>
          </p:cNvSpPr>
          <p:nvPr/>
        </p:nvSpPr>
        <p:spPr bwMode="auto">
          <a:xfrm>
            <a:off x="3898900" y="9515475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8" tIns="46529" rIns="93058" bIns="46529" anchor="b"/>
          <a:lstStyle>
            <a:lvl1pPr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3591A42-6336-4960-97D3-BD8C226AB393}" type="slidenum">
              <a:rPr lang="en-US" altLang="ja-JP">
                <a:solidFill>
                  <a:srgbClr val="59554F"/>
                </a:solidFill>
                <a:latin typeface="Lucida Grande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US" altLang="ja-JP">
              <a:solidFill>
                <a:srgbClr val="59554F"/>
              </a:solidFill>
              <a:latin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3744130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1024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55035ED3-7C88-4596-A639-E3983BF80C58}" type="slidenum">
              <a:rPr lang="ja-JP" altLang="en-US" sz="1300" smtClean="0"/>
              <a:pPr>
                <a:spcBef>
                  <a:spcPct val="0"/>
                </a:spcBef>
              </a:pPr>
              <a:t>9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055907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6625" y="750888"/>
            <a:ext cx="5011738" cy="37576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ノート プレースホルダ 2"/>
          <p:cNvSpPr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148" name="スライド番号プレースホルダ 3"/>
          <p:cNvSpPr txBox="1">
            <a:spLocks noChangeArrowheads="1"/>
          </p:cNvSpPr>
          <p:nvPr/>
        </p:nvSpPr>
        <p:spPr bwMode="auto">
          <a:xfrm>
            <a:off x="3898900" y="9515475"/>
            <a:ext cx="2984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58" tIns="46529" rIns="93058" bIns="46529" anchor="b"/>
          <a:lstStyle>
            <a:lvl1pPr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302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7C85A6-5011-455E-A747-1EB92453DA12}" type="slidenum">
              <a:rPr lang="en-US" altLang="ja-JP">
                <a:solidFill>
                  <a:srgbClr val="59554F"/>
                </a:solidFill>
                <a:latin typeface="Lucida Grande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en-US" altLang="ja-JP">
              <a:solidFill>
                <a:srgbClr val="59554F"/>
              </a:solidFill>
              <a:latin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3234817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6A243863-9CF7-4686-A423-B23622B8CAEA}" type="slidenum">
              <a:rPr lang="ja-JP" altLang="en-US" sz="1300" smtClean="0"/>
              <a:pPr>
                <a:spcBef>
                  <a:spcPct val="0"/>
                </a:spcBef>
              </a:pPr>
              <a:t>18</a:t>
            </a:fld>
            <a:endParaRPr lang="ja-JP" altLang="en-US" sz="1300" smtClean="0"/>
          </a:p>
        </p:txBody>
      </p:sp>
    </p:spTree>
    <p:extLst>
      <p:ext uri="{BB962C8B-B14F-4D97-AF65-F5344CB8AC3E}">
        <p14:creationId xmlns:p14="http://schemas.microsoft.com/office/powerpoint/2010/main" val="3702232099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E63BD-13B3-4D8F-AA08-61258B4DF267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8F9AC-5EC6-463C-B499-98C8EDBD257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44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A5EAA-10AA-4356-BBE2-77914412FB47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2511A-92A8-4ABE-94C9-969D9E209B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002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0ADD-28D7-453D-AD13-0E0ED2884277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A6B5A-F584-4578-A8D5-567CDC620C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633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21D23-97C0-4059-BB4F-F5EE8703A4E3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BF09-8559-4030-8151-5C8DFE6EBD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501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C93C-C738-4D1F-8195-3750C5BB09E6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F2A22-595D-4277-8455-6BE5F6ED95E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675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903F-0BDF-483D-8AAC-BBF953E7A8DD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7680D-A1EC-4476-BE73-07581106818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438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4DA18-2FB7-49B1-8083-37E2275BBD30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72E8A-DF99-4B00-91CE-ECACCB53C6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103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A4EE-0D64-4AD7-8C6E-B89F3B8D3C4A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BC34F-0373-4569-AED8-4A6DD6AD09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733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97BA0-6B4E-418C-8F7B-4A72820947B7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3D8F7-4DC8-4863-ADB4-254305090F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053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2C3CE-2E02-45C3-A0E3-2C54058C8BE6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0ED8F-A5D5-4ECE-A150-E546CC8637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9092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4516438" y="993775"/>
            <a:ext cx="1846262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ja-JP" altLang="en-US" noProof="0"/>
              <a:t>アイコンをクリックして図を追加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F19C-2F1A-4AF6-A745-332F0E794F1D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2E1AA-19AA-423B-8B87-DB7A094166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7612189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39321"/>
            </a:gs>
            <a:gs pos="100000">
              <a:srgbClr val="D03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113" y="4941888"/>
            <a:ext cx="611187" cy="6111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400" y="482600"/>
            <a:ext cx="598488" cy="904875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475" y="1887538"/>
            <a:ext cx="609600" cy="60960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588" y="282575"/>
            <a:ext cx="1128712" cy="11287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775" y="1327150"/>
            <a:ext cx="608013" cy="6080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525" y="5611813"/>
            <a:ext cx="738188" cy="7381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588" y="4927600"/>
            <a:ext cx="738187" cy="738188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9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16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44B911C-E533-482D-B8B1-92223C61A012}" type="datetimeFigureOut">
              <a:rPr lang="ja-JP" altLang="en-US"/>
              <a:pPr>
                <a:defRPr/>
              </a:pPr>
              <a:t>2020/3/23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rgbClr val="FFFFFF"/>
                </a:solidFill>
                <a:ea typeface="ＭＳ ゴシック" panose="020B0609070205080204" pitchFamily="49" charset="-128"/>
              </a:defRPr>
            </a:lvl1pPr>
          </a:lstStyle>
          <a:p>
            <a:pPr>
              <a:defRPr/>
            </a:pPr>
            <a:fld id="{F6B48A7A-922E-4D1B-AF6D-4D47D53C52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3988" y="2698750"/>
            <a:ext cx="468312" cy="46831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663" y="3167063"/>
            <a:ext cx="458787" cy="45878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91" r:id="rId9"/>
    <p:sldLayoutId id="2147483789" r:id="rId10"/>
    <p:sldLayoutId id="2147483790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Verdana" pitchFamily="34" charset="0"/>
          <a:ea typeface="ＭＳ ゴシック" pitchFamily="49" charset="-128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Verdana" pitchFamily="34" charset="0"/>
          <a:ea typeface="ＭＳ ゴシック" pitchFamily="49" charset="-128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Verdana" pitchFamily="34" charset="0"/>
          <a:ea typeface="ＭＳ ゴシック" pitchFamily="49" charset="-128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Verdana" pitchFamily="34" charset="0"/>
          <a:ea typeface="ＭＳ ゴシック" pitchFamily="49" charset="-128"/>
          <a:cs typeface="Trebuchet MS" pitchFamily="34" charset="0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anose="05020102010507070707" pitchFamily="18" charset="2"/>
        <a:buChar char="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anose="05020102010507070707" pitchFamily="18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anose="05020102010507070707" pitchFamily="18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anose="05020102010507070707" pitchFamily="18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Wingdings 2" panose="05020102010507070707" pitchFamily="18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emf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2.wmf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9.xml" />
</Relationships>
</file>

<file path=ppt/slides/_rels/slide11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8.xml" />
  <Relationship Id="rId2" Type="http://schemas.openxmlformats.org/officeDocument/2006/relationships/slideLayout" Target="../slideLayouts/slideLayout7.xml" />
  <Relationship Id="rId1" Type="http://schemas.openxmlformats.org/officeDocument/2006/relationships/tags" Target="../tags/tag10.xml" />
  <Relationship Id="rId6" Type="http://schemas.openxmlformats.org/officeDocument/2006/relationships/image" Target="../media/image15.png" />
  <Relationship Id="rId5" Type="http://schemas.openxmlformats.org/officeDocument/2006/relationships/image" Target="../media/image14.jpeg" />
  <Relationship Id="rId4" Type="http://schemas.openxmlformats.org/officeDocument/2006/relationships/image" Target="../media/image13.jpeg" />
</Relationships>
</file>

<file path=ppt/slides/_rels/slide1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6.png" />
  <Relationship Id="rId2" Type="http://schemas.openxmlformats.org/officeDocument/2006/relationships/slideLayout" Target="../slideLayouts/slideLayout2.xml" />
  <Relationship Id="rId1" Type="http://schemas.openxmlformats.org/officeDocument/2006/relationships/tags" Target="../tags/tag11.xml" />
  <Relationship Id="rId4" Type="http://schemas.openxmlformats.org/officeDocument/2006/relationships/image" Target="../media/image17.png" />
</Relationships>
</file>

<file path=ppt/slides/_rels/slide1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8.jpeg" />
  <Relationship Id="rId2" Type="http://schemas.openxmlformats.org/officeDocument/2006/relationships/slideLayout" Target="../slideLayouts/slideLayout2.xml" />
  <Relationship Id="rId1" Type="http://schemas.openxmlformats.org/officeDocument/2006/relationships/tags" Target="../tags/tag12.xml" />
</Relationships>
</file>

<file path=ppt/slides/_rels/slide14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9.jpeg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3.xml" />
</Relationships>
</file>

<file path=ppt/slides/_rels/slide15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emf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4.xml" />
</Relationships>
</file>

<file path=ppt/slides/_rels/slide1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0.emf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5.xml" />
</Relationships>
</file>

<file path=ppt/slides/_rels/slide17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1.png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6.xml" />
  <Relationship Id="rId5" Type="http://schemas.openxmlformats.org/officeDocument/2006/relationships/image" Target="../media/image23.png" />
  <Relationship Id="rId4" Type="http://schemas.openxmlformats.org/officeDocument/2006/relationships/image" Target="../media/image22.png" />
</Relationships>
</file>

<file path=ppt/slides/_rels/slide18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9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7.xml" />
  <Relationship Id="rId4" Type="http://schemas.openxmlformats.org/officeDocument/2006/relationships/image" Target="../media/image24.jpeg" />
</Relationships>
</file>

<file path=ppt/slides/_rels/slide19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10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8.xml" />
  <Relationship Id="rId5" Type="http://schemas.openxmlformats.org/officeDocument/2006/relationships/image" Target="../media/image26.jpeg" />
  <Relationship Id="rId4" Type="http://schemas.openxmlformats.org/officeDocument/2006/relationships/image" Target="../media/image25.gif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2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.xml" />
  <Relationship Id="rId5" Type="http://schemas.openxmlformats.org/officeDocument/2006/relationships/image" Target="../media/image3.wmf" />
  <Relationship Id="rId4" Type="http://schemas.openxmlformats.org/officeDocument/2006/relationships/image" Target="../media/image2.wmf" />
</Relationships>
</file>

<file path=ppt/slides/_rels/slide2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3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3.xml" />
</Relationships>
</file>

<file path=ppt/slides/_rels/slide22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11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19.xml" />
  <Relationship Id="rId4" Type="http://schemas.openxmlformats.org/officeDocument/2006/relationships/image" Target="../media/image27.wmf" />
</Relationships>
</file>

<file path=ppt/slides/_rels/slide2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3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2.xml" />
  <Relationship Id="rId4" Type="http://schemas.openxmlformats.org/officeDocument/2006/relationships/image" Target="../media/image4.png" />
</Relationships>
</file>

<file path=ppt/slides/_rels/slide4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4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3.xml" />
  <Relationship Id="rId4" Type="http://schemas.openxmlformats.org/officeDocument/2006/relationships/image" Target="../media/image4.png" />
</Relationships>
</file>

<file path=ppt/slides/_rels/slide5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5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4.xml" />
  <Relationship Id="rId4" Type="http://schemas.openxmlformats.org/officeDocument/2006/relationships/image" Target="../media/image5.wmf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6.wmf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5.xml" />
</Relationships>
</file>

<file path=ppt/slides/_rels/slide7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6.xml" />
  <Relationship Id="rId2" Type="http://schemas.openxmlformats.org/officeDocument/2006/relationships/slideLayout" Target="../slideLayouts/slideLayout7.xml" />
  <Relationship Id="rId1" Type="http://schemas.openxmlformats.org/officeDocument/2006/relationships/tags" Target="../tags/tag6.xml" />
  <Relationship Id="rId6" Type="http://schemas.openxmlformats.org/officeDocument/2006/relationships/image" Target="../media/image9.png" />
  <Relationship Id="rId5" Type="http://schemas.openxmlformats.org/officeDocument/2006/relationships/image" Target="../media/image8.png" />
  <Relationship Id="rId4" Type="http://schemas.openxmlformats.org/officeDocument/2006/relationships/image" Target="../media/image7.png" />
</Relationships>
</file>

<file path=ppt/slides/_rels/slide8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0.png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7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notesSlide" Target="../notesSlides/notesSlide7.xml" />
  <Relationship Id="rId2" Type="http://schemas.openxmlformats.org/officeDocument/2006/relationships/slideLayout" Target="../slideLayouts/slideLayout6.xml" />
  <Relationship Id="rId1" Type="http://schemas.openxmlformats.org/officeDocument/2006/relationships/tags" Target="../tags/tag8.xml" />
  <Relationship Id="rId4" Type="http://schemas.openxmlformats.org/officeDocument/2006/relationships/image" Target="../media/image11.jpeg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11113" y="2679700"/>
            <a:ext cx="9361488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ﾎﾟｯﾌﾟ体" pitchFamily="50" charset="-128"/>
                <a:ea typeface="HGS創英角ﾎﾟｯﾌﾟ体" pitchFamily="50" charset="-128"/>
              </a:rPr>
              <a:t>「なぜ必要？禁煙・防煙」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08175" y="333375"/>
            <a:ext cx="4308475" cy="1295400"/>
          </a:xfrm>
        </p:spPr>
        <p:txBody>
          <a:bodyPr rtlCol="0">
            <a:noAutofit/>
          </a:bodyPr>
          <a:lstStyle/>
          <a:p>
            <a:pPr eaLnBrk="1" fontAlgn="auto" hangingPunct="1">
              <a:buFont typeface="Wingdings 2" charset="2"/>
              <a:buNone/>
              <a:defRPr/>
            </a:pPr>
            <a:r>
              <a:rPr lang="ja-JP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M" pitchFamily="50" charset="-128"/>
                <a:ea typeface="AR P丸ゴシック体M" pitchFamily="50" charset="-128"/>
              </a:rPr>
              <a:t>相模原市</a:t>
            </a:r>
            <a:endParaRPr lang="en-US" altLang="ja-JP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P丸ゴシック体M" pitchFamily="50" charset="-128"/>
              <a:ea typeface="AR P丸ゴシック体M" pitchFamily="50" charset="-128"/>
            </a:endParaRPr>
          </a:p>
          <a:p>
            <a:pPr eaLnBrk="1" fontAlgn="auto" hangingPunct="1">
              <a:buFont typeface="Wingdings 2" charset="2"/>
              <a:buNone/>
              <a:defRPr/>
            </a:pPr>
            <a:r>
              <a:rPr lang="ja-JP" alt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M" pitchFamily="50" charset="-128"/>
                <a:ea typeface="AR P丸ゴシック体M" pitchFamily="50" charset="-128"/>
              </a:rPr>
              <a:t>健康づくり普及員連絡会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39975" y="2679700"/>
            <a:ext cx="63357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ひつ　よう　　　　 きん  えん　　　　  ぼう  えん</a:t>
            </a:r>
          </a:p>
        </p:txBody>
      </p:sp>
      <p:pic>
        <p:nvPicPr>
          <p:cNvPr id="51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3513"/>
            <a:ext cx="1600200" cy="1584325"/>
          </a:xfrm>
          <a:prstGeom prst="rect">
            <a:avLst/>
          </a:prstGeom>
          <a:noFill/>
          <a:ln w="6985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38933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ori ichikawa\AppData\Local\Microsoft\Windows\Temporary Internet Files\Content.IE5\QUK3ZTKS\MC90042448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60800"/>
            <a:ext cx="244792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6375" y="404813"/>
            <a:ext cx="5903913" cy="923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一酸化炭素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8313" y="1628775"/>
            <a:ext cx="8207375" cy="769938"/>
          </a:xfrm>
          <a:prstGeom prst="rect">
            <a:avLst/>
          </a:prstGeom>
          <a:noFill/>
          <a:ln w="127000" cmpd="thickThin"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全身が酸素欠乏状態になります</a:t>
            </a:r>
            <a:endParaRPr lang="en-US" altLang="ja-JP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750" y="2640013"/>
            <a:ext cx="7993063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★酸素が足りなくなって一番反応を示すのは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11188" y="3860800"/>
            <a:ext cx="7129462" cy="15700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★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一酸化炭素は色も臭いも刺激も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ないので目に見えませんし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普段は苦しさも感じません。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1331913" y="5468938"/>
            <a:ext cx="4824412" cy="1200150"/>
          </a:xfrm>
          <a:prstGeom prst="rect">
            <a:avLst/>
          </a:prstGeom>
          <a:solidFill>
            <a:srgbClr val="FFFF00"/>
          </a:solidFill>
          <a:ln w="7620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36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運動をするとすぐ</a:t>
            </a:r>
            <a:endParaRPr lang="en-US" altLang="ja-JP" sz="360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36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息がきれて苦しくなる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95513" y="3213100"/>
            <a:ext cx="612140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で、脳細胞の働きが悪くなります。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03350" y="3225800"/>
            <a:ext cx="792163" cy="708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脳</a:t>
            </a:r>
            <a:endParaRPr lang="en-US" altLang="ja-JP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400124"/>
      </p:ext>
    </p:extLst>
  </p:cSld>
  <p:clrMapOvr>
    <a:masterClrMapping/>
  </p:clrMapOvr>
  <p:transition spd="slow" advTm="48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4" grpId="0" animBg="1"/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215900" y="150813"/>
            <a:ext cx="8820150" cy="6858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42938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 defTabSz="642938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 defTabSz="642938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 defTabSz="642938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 defTabSz="642938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defTabSz="642938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defTabSz="642938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defTabSz="642938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defTabSz="642938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altLang="ja-JP" sz="800">
              <a:solidFill>
                <a:srgbClr val="59554F"/>
              </a:solidFill>
              <a:latin typeface="Lucida Grande"/>
              <a:ea typeface="ＭＳ Ｐゴシック" panose="020B0600070205080204" pitchFamily="50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463" y="188913"/>
            <a:ext cx="8820150" cy="50006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0" tIns="0" rIns="28575" bIns="0" anchor="ctr" anchorCtr="1"/>
          <a:lstStyle/>
          <a:p>
            <a:pPr marL="28575" algn="ctr" defTabSz="642942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ja-JP" altLang="en-US" sz="3900" kern="0" dirty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タバコ</a:t>
            </a:r>
            <a:r>
              <a:rPr lang="ja-JP" sz="3900" kern="0" dirty="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を吸うと脳の中の血液の流れは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554163"/>
            <a:ext cx="354806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57338"/>
            <a:ext cx="354965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338263"/>
            <a:ext cx="106521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0" y="6223000"/>
            <a:ext cx="9144000" cy="635000"/>
            <a:chOff x="0" y="6223004"/>
            <a:chExt cx="9144000" cy="634996"/>
          </a:xfrm>
        </p:grpSpPr>
        <p:sp>
          <p:nvSpPr>
            <p:cNvPr id="5144" name="Rectangle 7"/>
            <p:cNvSpPr>
              <a:spLocks noChangeArrowheads="1"/>
            </p:cNvSpPr>
            <p:nvPr/>
          </p:nvSpPr>
          <p:spPr bwMode="auto">
            <a:xfrm>
              <a:off x="0" y="6223004"/>
              <a:ext cx="9144000" cy="6349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altLang="ja-JP" sz="800">
                <a:solidFill>
                  <a:srgbClr val="59554F"/>
                </a:solidFill>
                <a:latin typeface="Lucida Grande"/>
                <a:ea typeface="ＭＳ Ｐゴシック" panose="020B0600070205080204" pitchFamily="50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286504"/>
              <a:ext cx="9144000" cy="45561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lIns="0" tIns="0" rIns="28575" bIns="0" anchorCtr="1"/>
            <a:lstStyle/>
            <a:p>
              <a:pPr marL="28575" algn="ctr" defTabSz="642942" eaLnBrk="1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ja-JP" altLang="en-US" sz="2400" kern="0" dirty="0">
                  <a:solidFill>
                    <a:srgbClr val="FFFF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一酸化炭素が酸素をはこぶじゃまをするので酸素欠乏状態に！</a:t>
              </a:r>
              <a:endParaRPr lang="ja-JP" sz="2400" kern="0" dirty="0">
                <a:solidFill>
                  <a:srgbClr val="FFFF00"/>
                </a:solidFill>
                <a:latin typeface="HG創英角ﾎﾟｯﾌﾟ体" pitchFamily="49" charset="-128"/>
                <a:ea typeface="HG創英角ﾎﾟｯﾌﾟ体" pitchFamily="49" charset="-128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084888" y="5259388"/>
            <a:ext cx="2987675" cy="40163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0" tIns="0" rIns="28575" bIns="0"/>
          <a:lstStyle/>
          <a:p>
            <a:pPr marL="28575" defTabSz="642942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ja-JP" altLang="en-US" sz="1400" kern="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タバコ</a:t>
            </a:r>
            <a:r>
              <a:rPr lang="ja-JP" sz="1400" kern="0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は全身病（少年写真新聞社）</a:t>
            </a:r>
          </a:p>
        </p:txBody>
      </p:sp>
      <p:grpSp>
        <p:nvGrpSpPr>
          <p:cNvPr id="5129" name="Group 10"/>
          <p:cNvGrpSpPr>
            <a:grpSpLocks/>
          </p:cNvGrpSpPr>
          <p:nvPr/>
        </p:nvGrpSpPr>
        <p:grpSpPr bwMode="auto">
          <a:xfrm>
            <a:off x="736600" y="998538"/>
            <a:ext cx="2820988" cy="455612"/>
            <a:chOff x="761996" y="996952"/>
            <a:chExt cx="2820988" cy="455608"/>
          </a:xfrm>
        </p:grpSpPr>
        <p:sp>
          <p:nvSpPr>
            <p:cNvPr id="5142" name="Rectangle 11"/>
            <p:cNvSpPr>
              <a:spLocks noChangeArrowheads="1"/>
            </p:cNvSpPr>
            <p:nvPr/>
          </p:nvSpPr>
          <p:spPr bwMode="auto">
            <a:xfrm>
              <a:off x="761996" y="996952"/>
              <a:ext cx="2818756" cy="45560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altLang="ja-JP" sz="800">
                <a:solidFill>
                  <a:srgbClr val="59554F"/>
                </a:solidFill>
                <a:latin typeface="Lucida Grande"/>
                <a:ea typeface="ＭＳ Ｐゴシック" panose="020B0600070205080204" pitchFamily="50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61996" y="996952"/>
              <a:ext cx="2820988" cy="34765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lIns="0" tIns="0" rIns="28575" bIns="0"/>
            <a:lstStyle/>
            <a:p>
              <a:pPr marL="28575" algn="ctr" defTabSz="642942" eaLnBrk="1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ja-JP" altLang="en-US" sz="2700" kern="0" dirty="0">
                  <a:solidFill>
                    <a:srgbClr val="FF33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タバコ</a:t>
              </a:r>
              <a:r>
                <a:rPr lang="ja-JP" sz="2700" kern="0" dirty="0">
                  <a:solidFill>
                    <a:srgbClr val="FF33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を吸う前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5408613" y="996950"/>
            <a:ext cx="3049587" cy="455613"/>
            <a:chOff x="5408611" y="996952"/>
            <a:chExt cx="3049588" cy="455608"/>
          </a:xfrm>
        </p:grpSpPr>
        <p:sp>
          <p:nvSpPr>
            <p:cNvPr id="5140" name="Rectangle 14"/>
            <p:cNvSpPr>
              <a:spLocks noChangeArrowheads="1"/>
            </p:cNvSpPr>
            <p:nvPr/>
          </p:nvSpPr>
          <p:spPr bwMode="auto">
            <a:xfrm>
              <a:off x="5408611" y="996952"/>
              <a:ext cx="3049588" cy="45560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 defTabSz="642938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defTabSz="642938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en-US" altLang="ja-JP" sz="800">
                <a:solidFill>
                  <a:srgbClr val="59554F"/>
                </a:solidFill>
                <a:latin typeface="Lucida Grande"/>
                <a:ea typeface="ＭＳ Ｐゴシック" panose="020B0600070205080204" pitchFamily="50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08611" y="996952"/>
              <a:ext cx="3046413" cy="34765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lIns="0" tIns="0" rIns="28575" bIns="0"/>
            <a:lstStyle/>
            <a:p>
              <a:pPr marL="28575" algn="ctr" defTabSz="642942" eaLnBrk="1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ja-JP" altLang="en-US" sz="2700" kern="0" dirty="0">
                  <a:solidFill>
                    <a:srgbClr val="FF33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タバコ</a:t>
              </a:r>
              <a:r>
                <a:rPr lang="ja-JP" sz="2700" kern="0" dirty="0">
                  <a:solidFill>
                    <a:srgbClr val="FF3300"/>
                  </a:solidFill>
                  <a:latin typeface="HG創英角ﾎﾟｯﾌﾟ体" pitchFamily="49" charset="-128"/>
                  <a:ea typeface="HG創英角ﾎﾟｯﾌﾟ体" pitchFamily="49" charset="-128"/>
                </a:rPr>
                <a:t>を吸った後</a:t>
              </a: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395288" y="5630863"/>
            <a:ext cx="2808287" cy="4619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血液の流れが良い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695950" y="5630863"/>
            <a:ext cx="3124200" cy="4619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血液の流れが悪くなる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63938" y="5692775"/>
            <a:ext cx="1800225" cy="4000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タバコを吸う</a:t>
            </a:r>
          </a:p>
        </p:txBody>
      </p:sp>
      <p:sp>
        <p:nvSpPr>
          <p:cNvPr id="20" name="右矢印 19"/>
          <p:cNvSpPr/>
          <p:nvPr/>
        </p:nvSpPr>
        <p:spPr>
          <a:xfrm>
            <a:off x="3132138" y="5749925"/>
            <a:ext cx="431800" cy="2000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1" name="右矢印 20"/>
          <p:cNvSpPr/>
          <p:nvPr/>
        </p:nvSpPr>
        <p:spPr>
          <a:xfrm>
            <a:off x="5292725" y="5749925"/>
            <a:ext cx="431800" cy="2000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67163" y="1125538"/>
            <a:ext cx="1252537" cy="522287"/>
          </a:xfrm>
          <a:prstGeom prst="rect">
            <a:avLst/>
          </a:prstGeom>
          <a:solidFill>
            <a:schemeClr val="accent3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血流大</a:t>
            </a:r>
          </a:p>
        </p:txBody>
      </p:sp>
      <p:sp>
        <p:nvSpPr>
          <p:cNvPr id="23" name="上下矢印 22"/>
          <p:cNvSpPr/>
          <p:nvPr/>
        </p:nvSpPr>
        <p:spPr>
          <a:xfrm>
            <a:off x="4787900" y="1773238"/>
            <a:ext cx="288925" cy="3095625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995738" y="5013325"/>
            <a:ext cx="1254125" cy="522288"/>
          </a:xfrm>
          <a:prstGeom prst="rect">
            <a:avLst/>
          </a:prstGeom>
          <a:solidFill>
            <a:schemeClr val="accent3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血流小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7732384"/>
      </p:ext>
    </p:extLst>
  </p:cSld>
  <p:clrMapOvr>
    <a:masterClrMapping/>
  </p:clrMapOvr>
  <p:transition spd="slow" advTm="404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115888"/>
            <a:ext cx="5184775" cy="3889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88" y="3068638"/>
            <a:ext cx="4510087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51500" y="1341438"/>
            <a:ext cx="3097213" cy="5207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かいわれ</a:t>
            </a:r>
            <a:r>
              <a:rPr lang="en-US" altLang="ja-JP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大根の</a:t>
            </a:r>
            <a:r>
              <a:rPr lang="en-US" altLang="ja-JP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発芽実験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5300663" y="6308725"/>
            <a:ext cx="3562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資料：栃木県総合教育センター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6988311"/>
      </p:ext>
    </p:extLst>
  </p:cSld>
  <p:clrMapOvr>
    <a:masterClrMapping/>
  </p:clrMapOvr>
  <p:transition spd="slow" advTm="252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Program Files\DCNJ2001\PhotoBox\かいわれ大根の実験\IMG_070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495300"/>
            <a:ext cx="7848600" cy="5886450"/>
          </a:xfr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1833563" cy="6477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１６日目</a:t>
            </a:r>
          </a:p>
        </p:txBody>
      </p:sp>
      <p:sp>
        <p:nvSpPr>
          <p:cNvPr id="8196" name="タイトル 1"/>
          <p:cNvSpPr txBox="1">
            <a:spLocks/>
          </p:cNvSpPr>
          <p:nvPr/>
        </p:nvSpPr>
        <p:spPr bwMode="auto">
          <a:xfrm>
            <a:off x="5148263" y="6264275"/>
            <a:ext cx="3562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資料：栃木県総合教育センター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827088" y="4378325"/>
            <a:ext cx="7561262" cy="922338"/>
          </a:xfrm>
          <a:prstGeom prst="rect">
            <a:avLst/>
          </a:prstGeom>
          <a:solidFill>
            <a:srgbClr val="FFFF00"/>
          </a:solidFill>
          <a:ln w="444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54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成長のじゃまをしてしまう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043354"/>
      </p:ext>
    </p:extLst>
  </p:cSld>
  <p:clrMapOvr>
    <a:masterClrMapping/>
  </p:clrMapOvr>
  <p:transition spd="slow" advTm="27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351837" cy="636587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お父さん、お母さんがタバコをすっていると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…</a:t>
            </a:r>
            <a:endParaRPr lang="ja-JP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12" name="グループ化 11"/>
          <p:cNvGrpSpPr>
            <a:grpSpLocks/>
          </p:cNvGrpSpPr>
          <p:nvPr/>
        </p:nvGrpSpPr>
        <p:grpSpPr bwMode="auto">
          <a:xfrm>
            <a:off x="395288" y="1060450"/>
            <a:ext cx="8497887" cy="5608638"/>
            <a:chOff x="251520" y="1132674"/>
            <a:chExt cx="8496943" cy="5608693"/>
          </a:xfrm>
        </p:grpSpPr>
        <p:pic>
          <p:nvPicPr>
            <p:cNvPr id="9221" name="Picture 2" descr="C:\Users\kaori ichikawa\Desktop\3歳児尿.jpe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132674"/>
              <a:ext cx="8496943" cy="5608693"/>
            </a:xfrm>
            <a:prstGeom prst="rect">
              <a:avLst/>
            </a:prstGeom>
            <a:noFill/>
            <a:ln w="63500" cmpd="thickThin">
              <a:solidFill>
                <a:srgbClr val="007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222" name="グループ化 3"/>
            <p:cNvGrpSpPr>
              <a:grpSpLocks/>
            </p:cNvGrpSpPr>
            <p:nvPr/>
          </p:nvGrpSpPr>
          <p:grpSpPr bwMode="auto">
            <a:xfrm>
              <a:off x="4499992" y="3789040"/>
              <a:ext cx="4032448" cy="2448272"/>
              <a:chOff x="4499992" y="3789040"/>
              <a:chExt cx="4032448" cy="2448272"/>
            </a:xfrm>
          </p:grpSpPr>
          <p:sp>
            <p:nvSpPr>
              <p:cNvPr id="9223" name="テキスト ボックス 2"/>
              <p:cNvSpPr txBox="1">
                <a:spLocks noChangeArrowheads="1"/>
              </p:cNvSpPr>
              <p:nvPr/>
            </p:nvSpPr>
            <p:spPr bwMode="auto">
              <a:xfrm>
                <a:off x="7812360" y="3789040"/>
                <a:ext cx="720080" cy="36933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2pPr>
                <a:lvl3pPr marL="11430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3pPr>
                <a:lvl4pPr marL="16002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4pPr>
                <a:lvl5pPr marL="20574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ja-JP">
                    <a:solidFill>
                      <a:schemeClr val="bg1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16.2</a:t>
                </a:r>
                <a:endParaRPr lang="ja-JP" altLang="en-US">
                  <a:solidFill>
                    <a:schemeClr val="bg1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</p:txBody>
          </p:sp>
          <p:sp>
            <p:nvSpPr>
              <p:cNvPr id="9224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4572000" y="5837202"/>
                <a:ext cx="2088232" cy="4001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2pPr>
                <a:lvl3pPr marL="11430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3pPr>
                <a:lvl4pPr marL="16002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4pPr>
                <a:lvl5pPr marL="20574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ja-JP" altLang="en-US" sz="2000">
                    <a:solidFill>
                      <a:schemeClr val="bg1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両親ともすわない</a:t>
                </a:r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4500785" y="5157026"/>
                <a:ext cx="576199" cy="4000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2000" dirty="0">
                    <a:solidFill>
                      <a:schemeClr val="bg1"/>
                    </a:solidFill>
                    <a:latin typeface="HGP創英角ﾎﾟｯﾌﾟ体" pitchFamily="50" charset="-128"/>
                    <a:ea typeface="HGP創英角ﾎﾟｯﾌﾟ体" pitchFamily="50" charset="-128"/>
                  </a:rPr>
                  <a:t>3.1</a:t>
                </a:r>
                <a:endParaRPr lang="ja-JP" altLang="en-US" sz="2000" dirty="0">
                  <a:solidFill>
                    <a:schemeClr val="bg1"/>
                  </a:solidFill>
                  <a:latin typeface="HGP創英角ﾎﾟｯﾌﾟ体" pitchFamily="50" charset="-128"/>
                  <a:ea typeface="HGP創英角ﾎﾟｯﾌﾟ体" pitchFamily="50" charset="-128"/>
                </a:endParaRPr>
              </a:p>
            </p:txBody>
          </p:sp>
          <p:sp>
            <p:nvSpPr>
              <p:cNvPr id="9226" name="テキスト ボックス 7"/>
              <p:cNvSpPr txBox="1">
                <a:spLocks noChangeArrowheads="1"/>
              </p:cNvSpPr>
              <p:nvPr/>
            </p:nvSpPr>
            <p:spPr bwMode="auto">
              <a:xfrm>
                <a:off x="7020272" y="4437112"/>
                <a:ext cx="720080" cy="36933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2pPr>
                <a:lvl3pPr marL="11430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3pPr>
                <a:lvl4pPr marL="16002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4pPr>
                <a:lvl5pPr marL="20574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en-US" altLang="ja-JP">
                    <a:solidFill>
                      <a:schemeClr val="bg1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12.3</a:t>
                </a:r>
                <a:endParaRPr lang="ja-JP" altLang="en-US">
                  <a:solidFill>
                    <a:schemeClr val="bg1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endParaRPr>
              </a:p>
            </p:txBody>
          </p:sp>
          <p:sp>
            <p:nvSpPr>
              <p:cNvPr id="9227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5148064" y="5157192"/>
                <a:ext cx="2088232" cy="4001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2pPr>
                <a:lvl3pPr marL="11430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3pPr>
                <a:lvl4pPr marL="16002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4pPr>
                <a:lvl5pPr marL="20574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ja-JP" altLang="en-US" sz="2000">
                    <a:solidFill>
                      <a:schemeClr val="bg1"/>
                    </a:solidFill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お父さんだけすう</a:t>
                </a:r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4537294" y="4468045"/>
                <a:ext cx="2411144" cy="40005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ja-JP" altLang="en-US" sz="2000" dirty="0">
                    <a:solidFill>
                      <a:schemeClr val="bg1"/>
                    </a:solidFill>
                    <a:latin typeface="HGP創英角ﾎﾟｯﾌﾟ体" pitchFamily="50" charset="-128"/>
                    <a:ea typeface="HGP創英角ﾎﾟｯﾌﾟ体" pitchFamily="50" charset="-128"/>
                  </a:rPr>
                  <a:t>お母さんだけすう</a:t>
                </a:r>
              </a:p>
            </p:txBody>
          </p:sp>
          <p:sp>
            <p:nvSpPr>
              <p:cNvPr id="9229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4535996" y="3820978"/>
                <a:ext cx="1836204" cy="400110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1pPr>
                <a:lvl2pPr marL="742950" indent="-28575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6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2pPr>
                <a:lvl3pPr marL="11430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4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3pPr>
                <a:lvl4pPr marL="16002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4pPr>
                <a:lvl5pPr marL="2057400" indent="-22860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ts val="600"/>
                  </a:spcAft>
                  <a:buClr>
                    <a:schemeClr val="tx2"/>
                  </a:buClr>
                  <a:buFont typeface="Wingdings 2" panose="05020102010507070707" pitchFamily="18" charset="2"/>
                  <a:buChar char=""/>
                  <a:defRPr kumimoji="1" sz="1200">
                    <a:solidFill>
                      <a:schemeClr val="tx1"/>
                    </a:solidFill>
                    <a:latin typeface="Verdana" panose="020B0604030504040204" pitchFamily="34" charset="0"/>
                    <a:ea typeface="ＭＳ ゴシック" panose="020B0609070205080204" pitchFamily="49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ClrTx/>
                  <a:buFontTx/>
                  <a:buNone/>
                </a:pPr>
                <a:r>
                  <a:rPr lang="ja-JP" altLang="en-US" sz="2000">
                    <a:latin typeface="HGP創英角ﾎﾟｯﾌﾟ体" panose="040B0A00000000000000" pitchFamily="50" charset="-128"/>
                    <a:ea typeface="HGP創英角ﾎﾟｯﾌﾟ体" panose="040B0A00000000000000" pitchFamily="50" charset="-128"/>
                  </a:rPr>
                  <a:t>両親がすう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3503489"/>
      </p:ext>
    </p:extLst>
  </p:cSld>
  <p:clrMapOvr>
    <a:masterClrMapping/>
  </p:clrMapOvr>
  <p:transition spd="slow" advTm="457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051050" y="765175"/>
            <a:ext cx="5257800" cy="923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受動喫煙防止条例</a:t>
            </a:r>
            <a:endParaRPr lang="ja-JP" altLang="en-US" sz="4400" u="sng" dirty="0">
              <a:solidFill>
                <a:srgbClr val="FFFF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2124075" y="549275"/>
            <a:ext cx="5832475" cy="431800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じゅ　どう　きつ  えん  ぼう   し  じょう れい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700213"/>
            <a:ext cx="4392612" cy="4352925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タイトル 1"/>
          <p:cNvSpPr txBox="1">
            <a:spLocks/>
          </p:cNvSpPr>
          <p:nvPr/>
        </p:nvSpPr>
        <p:spPr>
          <a:xfrm>
            <a:off x="1403350" y="230188"/>
            <a:ext cx="6192838" cy="461962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2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受動喫煙による健康への悪影響から神奈川県民を守る</a:t>
            </a: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1147763" y="6089650"/>
            <a:ext cx="7672387" cy="652463"/>
          </a:xfrm>
          <a:prstGeom prst="rect">
            <a:avLst/>
          </a:prstGeom>
          <a:ln w="57150" cmpd="thickThin">
            <a:solidFill>
              <a:srgbClr val="FFFF00"/>
            </a:solidFill>
          </a:ln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平成</a:t>
            </a:r>
            <a:r>
              <a:rPr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22</a:t>
            </a:r>
            <a:r>
              <a:rPr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年</a:t>
            </a:r>
            <a:r>
              <a:rPr lang="en-US" altLang="ja-JP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4</a:t>
            </a:r>
            <a:r>
              <a:rPr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月日本で初めて制定されました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3076329"/>
      </p:ext>
    </p:extLst>
  </p:cSld>
  <p:clrMapOvr>
    <a:masterClrMapping/>
  </p:clrMapOvr>
  <p:transition spd="slow" advTm="439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706" r="2696" b="1913"/>
          <a:stretch>
            <a:fillRect/>
          </a:stretch>
        </p:blipFill>
        <p:spPr bwMode="auto">
          <a:xfrm>
            <a:off x="2916238" y="1538288"/>
            <a:ext cx="2951162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684213" y="5661025"/>
            <a:ext cx="8064500" cy="1008063"/>
          </a:xfrm>
          <a:prstGeom prst="rect">
            <a:avLst/>
          </a:prstGeom>
          <a:ln w="57150" cmpd="thickThin">
            <a:solidFill>
              <a:srgbClr val="FFFF00"/>
            </a:solidFill>
          </a:ln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皆の健康を守るため人が多く集まる場所が</a:t>
            </a:r>
            <a:endParaRPr lang="en-US" altLang="ja-JP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禁煙になっています。</a:t>
            </a:r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051050" y="692150"/>
            <a:ext cx="5257800" cy="9255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受動喫煙防止条例</a:t>
            </a:r>
            <a:endParaRPr lang="ja-JP" altLang="en-US" sz="4400" u="sng" dirty="0">
              <a:solidFill>
                <a:srgbClr val="FFFF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2124075" y="476250"/>
            <a:ext cx="5832475" cy="431800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じゅ　どう　きつ  えん  ぼう   し  じょう れい</a:t>
            </a:r>
          </a:p>
        </p:txBody>
      </p:sp>
      <p:sp>
        <p:nvSpPr>
          <p:cNvPr id="16" name="タイトル 1"/>
          <p:cNvSpPr txBox="1">
            <a:spLocks/>
          </p:cNvSpPr>
          <p:nvPr/>
        </p:nvSpPr>
        <p:spPr>
          <a:xfrm>
            <a:off x="1403350" y="115888"/>
            <a:ext cx="6192838" cy="463550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2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受動喫煙による健康への悪影響から神奈川県民を守る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0234216"/>
      </p:ext>
    </p:extLst>
  </p:cSld>
  <p:clrMapOvr>
    <a:masterClrMapping/>
  </p:clrMapOvr>
  <p:transition spd="slow" advTm="289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699792" y="549350"/>
            <a:ext cx="3673078" cy="92551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4400" u="sng" spc="1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健康増進法</a:t>
            </a:r>
            <a:endParaRPr lang="ja-JP" altLang="en-US" sz="4400" u="sng" spc="1000" dirty="0">
              <a:solidFill>
                <a:srgbClr val="FFFF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2699792" y="332656"/>
            <a:ext cx="3528045" cy="433388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ja-JP" altLang="en-US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けん   こう   ぞう   しん   ほう</a:t>
            </a:r>
            <a:endParaRPr lang="ja-JP" altLang="en-US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468313" y="6005513"/>
            <a:ext cx="8496300" cy="652462"/>
          </a:xfrm>
          <a:prstGeom prst="rect">
            <a:avLst/>
          </a:prstGeom>
          <a:ln w="57150" cmpd="thickThin">
            <a:solidFill>
              <a:srgbClr val="FFFF00"/>
            </a:solidFill>
          </a:ln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大人の人が一緒でも未成年者は喫煙できる場所に入れません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59" y="1674369"/>
            <a:ext cx="2762250" cy="3905250"/>
          </a:xfrm>
          <a:prstGeom prst="rect">
            <a:avLst/>
          </a:prstGeom>
          <a:ln>
            <a:solidFill>
              <a:srgbClr val="FEF76E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674369"/>
            <a:ext cx="2762250" cy="3905250"/>
          </a:xfrm>
          <a:prstGeom prst="rect">
            <a:avLst/>
          </a:prstGeom>
          <a:ln>
            <a:solidFill>
              <a:srgbClr val="FEF76E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37" y="1674369"/>
            <a:ext cx="2762250" cy="3905250"/>
          </a:xfrm>
          <a:prstGeom prst="rect">
            <a:avLst/>
          </a:prstGeom>
          <a:ln>
            <a:solidFill>
              <a:srgbClr val="FEF76E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50407831"/>
      </p:ext>
    </p:extLst>
  </p:cSld>
  <p:clrMapOvr>
    <a:masterClrMapping/>
  </p:clrMapOvr>
  <p:transition spd="slow" advTm="369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7750" y="620713"/>
            <a:ext cx="7627938" cy="923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友達にすすめられたら、どうする？</a:t>
            </a:r>
          </a:p>
        </p:txBody>
      </p:sp>
      <p:pic>
        <p:nvPicPr>
          <p:cNvPr id="7171" name="Picture 2" descr="C:\Users\kaori ichikawa\AppData\Local\Microsoft\Windows\Temporary Internet Files\Content.IE5\V0E5FBFQ\MP900178822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638" y="1581150"/>
            <a:ext cx="3219450" cy="482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6372225" y="1628775"/>
            <a:ext cx="2663825" cy="2078038"/>
            <a:chOff x="6372200" y="1628800"/>
            <a:chExt cx="2664296" cy="2078293"/>
          </a:xfrm>
        </p:grpSpPr>
        <p:sp>
          <p:nvSpPr>
            <p:cNvPr id="3" name="円形吹き出し 2"/>
            <p:cNvSpPr/>
            <p:nvPr/>
          </p:nvSpPr>
          <p:spPr>
            <a:xfrm>
              <a:off x="6372200" y="1628800"/>
              <a:ext cx="2592846" cy="2078293"/>
            </a:xfrm>
            <a:prstGeom prst="wedgeEllipseCallout">
              <a:avLst>
                <a:gd name="adj1" fmla="val -49645"/>
                <a:gd name="adj2" fmla="val 57340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6659589" y="1844726"/>
              <a:ext cx="2376907" cy="15702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おまえも</a:t>
              </a:r>
              <a:endParaRPr lang="en-US" altLang="ja-JP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タバコ吸ってみろよ！</a:t>
              </a:r>
            </a:p>
          </p:txBody>
        </p:sp>
      </p:grpSp>
      <p:grpSp>
        <p:nvGrpSpPr>
          <p:cNvPr id="11" name="グループ化 10"/>
          <p:cNvGrpSpPr>
            <a:grpSpLocks/>
          </p:cNvGrpSpPr>
          <p:nvPr/>
        </p:nvGrpSpPr>
        <p:grpSpPr bwMode="auto">
          <a:xfrm>
            <a:off x="323850" y="3789363"/>
            <a:ext cx="2808288" cy="2519362"/>
            <a:chOff x="323528" y="3789041"/>
            <a:chExt cx="2808312" cy="2520280"/>
          </a:xfrm>
        </p:grpSpPr>
        <p:sp>
          <p:nvSpPr>
            <p:cNvPr id="6" name="雲形吹き出し 5"/>
            <p:cNvSpPr/>
            <p:nvPr/>
          </p:nvSpPr>
          <p:spPr>
            <a:xfrm>
              <a:off x="323528" y="3789041"/>
              <a:ext cx="2618414" cy="2520280"/>
            </a:xfrm>
            <a:prstGeom prst="cloudCallout">
              <a:avLst/>
            </a:prstGeom>
            <a:solidFill>
              <a:srgbClr val="FFC000"/>
            </a:solidFill>
            <a:scene3d>
              <a:camera prst="orthographicFront">
                <a:rot lat="0" lon="0" rev="81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94967" y="4524321"/>
              <a:ext cx="2736873" cy="15690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大人に</a:t>
              </a:r>
              <a:endParaRPr lang="en-US" altLang="ja-JP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なった気分になれるよ！</a:t>
              </a:r>
            </a:p>
          </p:txBody>
        </p:sp>
      </p:grpSp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6161088" y="3644900"/>
            <a:ext cx="2982912" cy="3240088"/>
            <a:chOff x="6160598" y="3652642"/>
            <a:chExt cx="2983402" cy="3068959"/>
          </a:xfrm>
        </p:grpSpPr>
        <p:sp>
          <p:nvSpPr>
            <p:cNvPr id="10" name="爆発 2 9"/>
            <p:cNvSpPr/>
            <p:nvPr/>
          </p:nvSpPr>
          <p:spPr>
            <a:xfrm>
              <a:off x="6160598" y="3652642"/>
              <a:ext cx="2983402" cy="3068959"/>
            </a:xfrm>
            <a:prstGeom prst="irregularSeal2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732192" y="4697682"/>
              <a:ext cx="2376877" cy="11367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一人で</a:t>
              </a:r>
              <a:endParaRPr lang="en-US" altLang="ja-JP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いいかっこう</a:t>
              </a:r>
              <a:endParaRPr lang="en-US" altLang="ja-JP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するなよ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6972822"/>
      </p:ext>
    </p:extLst>
  </p:cSld>
  <p:clrMapOvr>
    <a:masterClrMapping/>
  </p:clrMapOvr>
  <p:transition spd="slow" advTm="2501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50825" y="2708275"/>
            <a:ext cx="6337300" cy="4105275"/>
          </a:xfrm>
          <a:prstGeom prst="roundRect">
            <a:avLst/>
          </a:prstGeom>
          <a:solidFill>
            <a:srgbClr val="FEF7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3284538" y="74613"/>
            <a:ext cx="4600575" cy="2706687"/>
          </a:xfrm>
          <a:prstGeom prst="roundRect">
            <a:avLst/>
          </a:prstGeom>
          <a:solidFill>
            <a:srgbClr val="02EE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9220" name="Picture 3" descr="C:\Users\kaori ichikawa\AppData\Local\Microsoft\Windows\Temporary Internet Files\Content.IE5\V0E5FBFQ\MM900336473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0500"/>
            <a:ext cx="223361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 descr="C:\Users\kaori ichikawa\AppData\Local\Microsoft\Windows\Temporary Internet Files\Content.IE5\LR6KM8BF\MP90040009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95" y="3404264"/>
            <a:ext cx="2177285" cy="32650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38" y="44450"/>
            <a:ext cx="3960812" cy="27781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・親に怒られる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・スポーツをしている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・体に毒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・吸いたくない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・臭くなる</a:t>
            </a: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539750" y="2852738"/>
            <a:ext cx="6264275" cy="3835400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1.</a:t>
            </a:r>
            <a:r>
              <a:rPr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きっぱりと断る</a:t>
            </a:r>
            <a: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2.</a:t>
            </a:r>
            <a:r>
              <a:rPr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何度も繰り返し断る</a:t>
            </a:r>
            <a: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３</a:t>
            </a:r>
            <a:r>
              <a:rPr lang="en-US" altLang="ja-JP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.</a:t>
            </a:r>
            <a:r>
              <a:rPr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理由を言って断る</a:t>
            </a:r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4932363" y="4149725"/>
            <a:ext cx="136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ことわ</a:t>
            </a:r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4427538" y="5189538"/>
            <a:ext cx="136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ことわ</a:t>
            </a:r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258888" y="4149725"/>
            <a:ext cx="136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なん　ど</a:t>
            </a:r>
          </a:p>
        </p:txBody>
      </p:sp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2916238" y="4149725"/>
            <a:ext cx="2195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くり　　　　かえ</a:t>
            </a:r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1331913" y="5229225"/>
            <a:ext cx="1368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り　　ゆう</a:t>
            </a:r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3095625" y="5260975"/>
            <a:ext cx="684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い</a:t>
            </a: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3492500" y="3028950"/>
            <a:ext cx="1366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00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ことわ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5361614"/>
      </p:ext>
    </p:extLst>
  </p:cSld>
  <p:clrMapOvr>
    <a:masterClrMapping/>
  </p:clrMapOvr>
  <p:transition spd="slow" advTm="4010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kaori ichikawa\AppData\Local\Microsoft\Windows\Temporary Internet Files\Content.IE5\ORXLI3IK\MC900291065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620713"/>
            <a:ext cx="8342312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3"/>
          <p:cNvSpPr txBox="1">
            <a:spLocks/>
          </p:cNvSpPr>
          <p:nvPr/>
        </p:nvSpPr>
        <p:spPr>
          <a:xfrm>
            <a:off x="1408113" y="1196975"/>
            <a:ext cx="7124700" cy="1223963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じゅ　　どう　　きつ　えん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87624" y="1179780"/>
            <a:ext cx="7125113" cy="3113316"/>
          </a:xfrm>
          <a:noFill/>
          <a:effectLst>
            <a:softEdge rad="12700"/>
          </a:effec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受 動 喫 煙</a:t>
            </a:r>
          </a:p>
        </p:txBody>
      </p:sp>
      <p:pic>
        <p:nvPicPr>
          <p:cNvPr id="7175" name="Picture 4" descr="C:\Users\kaori ichikawa\AppData\Local\Microsoft\Windows\Temporary Internet Files\Content.IE5\QUK3ZTKS\MC90021580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4797425"/>
            <a:ext cx="2416175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42988" y="3716338"/>
            <a:ext cx="6842125" cy="1201737"/>
          </a:xfrm>
          <a:prstGeom prst="rect">
            <a:avLst/>
          </a:prstGeom>
          <a:solidFill>
            <a:srgbClr val="FFFF00">
              <a:alpha val="94000"/>
            </a:srgb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自分はタバコをすわなくても</a:t>
            </a:r>
            <a:endParaRPr lang="en-US" altLang="ja-JP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タバコの煙をすわされてしまうこと</a:t>
            </a:r>
          </a:p>
        </p:txBody>
      </p:sp>
    </p:spTree>
    <p:custDataLst>
      <p:tags r:id="rId1"/>
    </p:custDataLst>
  </p:cSld>
  <p:clrMapOvr>
    <a:masterClrMapping/>
  </p:clrMapOvr>
  <p:transition spd="slow" advTm="3548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title"/>
          </p:nvPr>
        </p:nvSpPr>
        <p:spPr>
          <a:xfrm>
            <a:off x="1009650" y="1412875"/>
            <a:ext cx="7116763" cy="2952750"/>
          </a:xfrm>
        </p:spPr>
        <p:txBody>
          <a:bodyPr/>
          <a:lstStyle/>
          <a:p>
            <a:pPr algn="ctr"/>
            <a:r>
              <a:rPr lang="ja-JP" altLang="en-US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>友達からたばこを</a:t>
            </a:r>
            <a: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/>
            </a:r>
            <a:b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</a:br>
            <a:r>
              <a:rPr lang="ja-JP" altLang="en-US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>誘われた場合の</a:t>
            </a:r>
            <a: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/>
            </a:r>
            <a:b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</a:br>
            <a:r>
              <a:rPr lang="ja-JP" altLang="en-US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>断るロールプレイ</a:t>
            </a:r>
            <a: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/>
            </a:r>
            <a:br>
              <a:rPr lang="en-US" altLang="ja-JP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</a:br>
            <a:r>
              <a:rPr lang="ja-JP" altLang="en-US" sz="4000" smtClean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rebuchet MS" panose="020B0603020202020204" pitchFamily="34" charset="0"/>
              </a:rPr>
              <a:t>をしてみよう！</a:t>
            </a:r>
            <a:r>
              <a:rPr lang="en-US" altLang="ja-JP" sz="4000" smtClean="0">
                <a:cs typeface="Trebuchet MS" panose="020B0603020202020204" pitchFamily="34" charset="0"/>
              </a:rPr>
              <a:t/>
            </a:r>
            <a:br>
              <a:rPr lang="en-US" altLang="ja-JP" sz="4000" smtClean="0">
                <a:cs typeface="Trebuchet MS" panose="020B0603020202020204" pitchFamily="34" charset="0"/>
              </a:rPr>
            </a:br>
            <a:endParaRPr lang="ja-JP" altLang="en-US" sz="4000" smtClean="0">
              <a:cs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23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755650" y="1628775"/>
            <a:ext cx="7405688" cy="2232025"/>
          </a:xfrm>
        </p:spPr>
        <p:txBody>
          <a:bodyPr/>
          <a:lstStyle/>
          <a:p>
            <a:pPr algn="ctr"/>
            <a:r>
              <a:rPr lang="en-US" altLang="ja-JP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COP</a:t>
            </a:r>
            <a:r>
              <a:rPr lang="ja-JP" altLang="en-US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Ｄ</a:t>
            </a:r>
            <a:r>
              <a:rPr lang="en-US" altLang="ja-JP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/>
            </a:r>
            <a:br>
              <a:rPr lang="en-US" altLang="ja-JP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</a:br>
            <a:r>
              <a:rPr lang="ja-JP" altLang="en-US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慢性閉塞性肺疾患の</a:t>
            </a:r>
            <a:r>
              <a:rPr lang="en-US" altLang="ja-JP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/>
            </a:r>
            <a:br>
              <a:rPr lang="en-US" altLang="ja-JP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</a:br>
            <a:r>
              <a:rPr lang="ja-JP" altLang="en-US" sz="540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rebuchet MS" panose="020B0603020202020204" pitchFamily="34" charset="0"/>
              </a:rPr>
              <a:t>疑似体験をしてみよう！</a:t>
            </a:r>
          </a:p>
        </p:txBody>
      </p:sp>
    </p:spTree>
    <p:extLst>
      <p:ext uri="{BB962C8B-B14F-4D97-AF65-F5344CB8AC3E}">
        <p14:creationId xmlns:p14="http://schemas.microsoft.com/office/powerpoint/2010/main" val="141941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35150" y="344488"/>
            <a:ext cx="4821238" cy="923925"/>
          </a:xfrm>
          <a:ln w="57150"/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6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ま と め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09650" y="1443038"/>
            <a:ext cx="7307263" cy="1323975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◆タバコの煙は、タバコを吸って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いない人にも害があります！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20863" y="2916238"/>
            <a:ext cx="6638925" cy="1323975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◆特に、成長期の皆さんには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成長の妨げになります！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32138" y="4365625"/>
            <a:ext cx="5184775" cy="708025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◆タバコは吸わない！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43213" y="5241925"/>
            <a:ext cx="5761037" cy="708025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◆自分の身体を大切に！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8" name="Picture 2" descr="C:\Users\kaori ichikawa\AppData\Local\Microsoft\Windows\Temporary Internet Files\Content.IE5\QUK3ZTKS\MC9002909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3573463"/>
            <a:ext cx="27971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2059614"/>
      </p:ext>
    </p:extLst>
  </p:cSld>
  <p:clrMapOvr>
    <a:masterClrMapping/>
  </p:clrMapOvr>
  <p:transition spd="slow" advTm="4194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ctrTitle"/>
          </p:nvPr>
        </p:nvSpPr>
        <p:spPr>
          <a:xfrm>
            <a:off x="1009650" y="3306763"/>
            <a:ext cx="7116763" cy="1470025"/>
          </a:xfrm>
        </p:spPr>
        <p:txBody>
          <a:bodyPr/>
          <a:lstStyle/>
          <a:p>
            <a:pPr algn="r"/>
            <a:r>
              <a:rPr lang="ja-JP" altLang="en-US" sz="2800" smtClean="0">
                <a:cs typeface="Trebuchet MS" panose="020B0603020202020204" pitchFamily="34" charset="0"/>
              </a:rPr>
              <a:t>作成　相模原市健康づくり普及員連絡会</a:t>
            </a:r>
            <a:r>
              <a:rPr lang="en-US" altLang="ja-JP" smtClean="0">
                <a:cs typeface="Trebuchet MS" panose="020B0603020202020204" pitchFamily="34" charset="0"/>
              </a:rPr>
              <a:t/>
            </a:r>
            <a:br>
              <a:rPr lang="en-US" altLang="ja-JP" smtClean="0">
                <a:cs typeface="Trebuchet MS" panose="020B0603020202020204" pitchFamily="34" charset="0"/>
              </a:rPr>
            </a:br>
            <a:endParaRPr lang="ja-JP" altLang="en-US" smtClean="0">
              <a:cs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4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88" y="1196975"/>
            <a:ext cx="38481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雲形吹き出し 30"/>
          <p:cNvSpPr/>
          <p:nvPr/>
        </p:nvSpPr>
        <p:spPr>
          <a:xfrm>
            <a:off x="539552" y="2154596"/>
            <a:ext cx="3312368" cy="2651256"/>
          </a:xfrm>
          <a:prstGeom prst="cloudCallout">
            <a:avLst>
              <a:gd name="adj1" fmla="val -21731"/>
              <a:gd name="adj2" fmla="val 89744"/>
            </a:avLst>
          </a:prstGeom>
          <a:solidFill>
            <a:schemeClr val="bg1">
              <a:lumMod val="85000"/>
              <a:lumOff val="15000"/>
              <a:alpha val="78000"/>
            </a:schemeClr>
          </a:solidFill>
          <a:ln>
            <a:solidFill>
              <a:schemeClr val="tx1">
                <a:lumMod val="95000"/>
              </a:schemeClr>
            </a:solidFill>
          </a:ln>
          <a:scene3d>
            <a:camera prst="orthographicFront">
              <a:rot lat="0" lon="0" rev="8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63938" y="217488"/>
            <a:ext cx="5545137" cy="9255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タバコの</a:t>
            </a:r>
            <a:r>
              <a:rPr lang="en-US" altLang="ja-JP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3</a:t>
            </a:r>
            <a:r>
              <a:rPr lang="ja-JP" altLang="en-US" sz="5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つの</a:t>
            </a: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煙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9675" y="-26988"/>
            <a:ext cx="11890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けむり</a:t>
            </a:r>
          </a:p>
        </p:txBody>
      </p:sp>
      <p:grpSp>
        <p:nvGrpSpPr>
          <p:cNvPr id="21" name="グループ化 20"/>
          <p:cNvGrpSpPr>
            <a:grpSpLocks/>
          </p:cNvGrpSpPr>
          <p:nvPr/>
        </p:nvGrpSpPr>
        <p:grpSpPr bwMode="auto">
          <a:xfrm>
            <a:off x="2627313" y="5916613"/>
            <a:ext cx="4465637" cy="941387"/>
            <a:chOff x="2339752" y="5633372"/>
            <a:chExt cx="4932548" cy="1015663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2339752" y="5633372"/>
              <a:ext cx="4932548" cy="1015663"/>
            </a:xfrm>
            <a:prstGeom prst="rect">
              <a:avLst/>
            </a:prstGeom>
            <a:solidFill>
              <a:srgbClr val="FFFF00">
                <a:alpha val="94000"/>
              </a:srgbClr>
            </a:solidFill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受動喫煙</a:t>
              </a:r>
            </a:p>
          </p:txBody>
        </p:sp>
        <p:sp>
          <p:nvSpPr>
            <p:cNvPr id="9237" name="テキスト ボックス 19"/>
            <p:cNvSpPr txBox="1">
              <a:spLocks noChangeArrowheads="1"/>
            </p:cNvSpPr>
            <p:nvPr/>
          </p:nvSpPr>
          <p:spPr bwMode="auto">
            <a:xfrm>
              <a:off x="3373996" y="5633372"/>
              <a:ext cx="3082535" cy="365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ja-JP" altLang="en-US" sz="1600" b="1">
                  <a:solidFill>
                    <a:schemeClr val="bg1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じゅ　　ど　う　　きつ　　えん</a:t>
              </a:r>
            </a:p>
          </p:txBody>
        </p:sp>
      </p:grpSp>
      <p:sp>
        <p:nvSpPr>
          <p:cNvPr id="6" name="雲 5"/>
          <p:cNvSpPr/>
          <p:nvPr/>
        </p:nvSpPr>
        <p:spPr>
          <a:xfrm>
            <a:off x="5940425" y="2781300"/>
            <a:ext cx="2808288" cy="2065338"/>
          </a:xfrm>
          <a:prstGeom prst="cloud">
            <a:avLst/>
          </a:prstGeom>
          <a:solidFill>
            <a:schemeClr val="bg1">
              <a:lumMod val="50000"/>
              <a:lumOff val="50000"/>
              <a:alpha val="6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3600">
              <a:solidFill>
                <a:srgbClr val="FF0000"/>
              </a:solidFill>
            </a:endParaRPr>
          </a:p>
        </p:txBody>
      </p:sp>
      <p:grpSp>
        <p:nvGrpSpPr>
          <p:cNvPr id="11" name="グループ化 10"/>
          <p:cNvGrpSpPr>
            <a:grpSpLocks/>
          </p:cNvGrpSpPr>
          <p:nvPr/>
        </p:nvGrpSpPr>
        <p:grpSpPr bwMode="auto">
          <a:xfrm>
            <a:off x="6194425" y="3054350"/>
            <a:ext cx="2481263" cy="1220788"/>
            <a:chOff x="6194082" y="3203684"/>
            <a:chExt cx="2482374" cy="1220654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6194082" y="3500514"/>
              <a:ext cx="2410904" cy="92382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5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主流煙</a:t>
              </a:r>
            </a:p>
          </p:txBody>
        </p:sp>
        <p:sp>
          <p:nvSpPr>
            <p:cNvPr id="9235" name="テキスト ボックス 6"/>
            <p:cNvSpPr txBox="1">
              <a:spLocks noChangeArrowheads="1"/>
            </p:cNvSpPr>
            <p:nvPr/>
          </p:nvSpPr>
          <p:spPr bwMode="auto">
            <a:xfrm>
              <a:off x="6300192" y="3203684"/>
              <a:ext cx="237626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ja-JP" altLang="en-US" sz="2400">
                  <a:solidFill>
                    <a:srgbClr val="FF000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しゅ  りゅう えん</a:t>
              </a:r>
            </a:p>
          </p:txBody>
        </p:sp>
      </p:grpSp>
      <p:cxnSp>
        <p:nvCxnSpPr>
          <p:cNvPr id="29" name="直線矢印コネクタ 28"/>
          <p:cNvCxnSpPr/>
          <p:nvPr/>
        </p:nvCxnSpPr>
        <p:spPr>
          <a:xfrm flipH="1">
            <a:off x="5948363" y="4556125"/>
            <a:ext cx="1223962" cy="609600"/>
          </a:xfrm>
          <a:prstGeom prst="straightConnector1">
            <a:avLst/>
          </a:prstGeom>
          <a:ln w="1301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雲 9"/>
          <p:cNvSpPr/>
          <p:nvPr/>
        </p:nvSpPr>
        <p:spPr>
          <a:xfrm>
            <a:off x="107950" y="260350"/>
            <a:ext cx="2808288" cy="2065338"/>
          </a:xfrm>
          <a:prstGeom prst="cloud">
            <a:avLst/>
          </a:prstGeom>
          <a:solidFill>
            <a:schemeClr val="bg1">
              <a:lumMod val="50000"/>
              <a:lumOff val="50000"/>
              <a:alpha val="6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36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33388" y="836613"/>
            <a:ext cx="240982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副流煙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9750" y="568325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ふく  りゅう えん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2227263" y="2039938"/>
            <a:ext cx="760412" cy="452437"/>
          </a:xfrm>
          <a:prstGeom prst="straightConnector1">
            <a:avLst/>
          </a:prstGeom>
          <a:ln w="1301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81038" y="4171950"/>
            <a:ext cx="28416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呼出煙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7713" y="3805238"/>
            <a:ext cx="2081212" cy="469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こ しゅつ えん</a:t>
            </a:r>
          </a:p>
        </p:txBody>
      </p:sp>
      <p:sp>
        <p:nvSpPr>
          <p:cNvPr id="23" name="雲 22"/>
          <p:cNvSpPr/>
          <p:nvPr/>
        </p:nvSpPr>
        <p:spPr>
          <a:xfrm>
            <a:off x="0" y="134938"/>
            <a:ext cx="3743325" cy="6092825"/>
          </a:xfrm>
          <a:prstGeom prst="cloud">
            <a:avLst/>
          </a:prstGeom>
          <a:solidFill>
            <a:schemeClr val="tx1">
              <a:lumMod val="85000"/>
              <a:alpha val="7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</p:spTree>
    <p:custDataLst>
      <p:tags r:id="rId1"/>
    </p:custDataLst>
  </p:cSld>
  <p:clrMapOvr>
    <a:masterClrMapping/>
  </p:clrMapOvr>
  <p:transition spd="slow" advTm="5240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メモ 15"/>
          <p:cNvSpPr/>
          <p:nvPr/>
        </p:nvSpPr>
        <p:spPr>
          <a:xfrm>
            <a:off x="395288" y="188913"/>
            <a:ext cx="2160587" cy="885825"/>
          </a:xfrm>
          <a:prstGeom prst="foldedCorner">
            <a:avLst/>
          </a:prstGeom>
          <a:solidFill>
            <a:srgbClr val="FFC000"/>
          </a:solidFill>
          <a:ln w="635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11267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773113"/>
            <a:ext cx="324485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雲 5"/>
          <p:cNvSpPr/>
          <p:nvPr/>
        </p:nvSpPr>
        <p:spPr>
          <a:xfrm>
            <a:off x="6403975" y="444500"/>
            <a:ext cx="2736850" cy="1831975"/>
          </a:xfrm>
          <a:prstGeom prst="cloud">
            <a:avLst/>
          </a:prstGeom>
          <a:solidFill>
            <a:schemeClr val="bg1">
              <a:lumMod val="50000"/>
              <a:lumOff val="50000"/>
              <a:alpha val="6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3600"/>
          </a:p>
        </p:txBody>
      </p:sp>
      <p:grpSp>
        <p:nvGrpSpPr>
          <p:cNvPr id="11" name="グループ化 10"/>
          <p:cNvGrpSpPr>
            <a:grpSpLocks/>
          </p:cNvGrpSpPr>
          <p:nvPr/>
        </p:nvGrpSpPr>
        <p:grpSpPr bwMode="auto">
          <a:xfrm>
            <a:off x="6804025" y="850900"/>
            <a:ext cx="2338388" cy="993775"/>
            <a:chOff x="6194082" y="3203684"/>
            <a:chExt cx="3429253" cy="1317386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6194082" y="3500412"/>
              <a:ext cx="3429253" cy="10206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4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GP創英角ﾎﾟｯﾌﾟ体" pitchFamily="50" charset="-128"/>
                  <a:ea typeface="HGP創英角ﾎﾟｯﾌﾟ体" pitchFamily="50" charset="-128"/>
                </a:rPr>
                <a:t>主流煙</a:t>
              </a:r>
            </a:p>
          </p:txBody>
        </p:sp>
        <p:sp>
          <p:nvSpPr>
            <p:cNvPr id="11280" name="テキスト ボックス 6"/>
            <p:cNvSpPr txBox="1">
              <a:spLocks noChangeArrowheads="1"/>
            </p:cNvSpPr>
            <p:nvPr/>
          </p:nvSpPr>
          <p:spPr bwMode="auto">
            <a:xfrm>
              <a:off x="6300191" y="3203684"/>
              <a:ext cx="2689535" cy="489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1pPr>
              <a:lvl2pPr marL="742950" indent="-28575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6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2pPr>
              <a:lvl3pPr marL="11430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4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3pPr>
              <a:lvl4pPr marL="16002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4pPr>
              <a:lvl5pPr marL="2057400" indent="-22860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ts val="600"/>
                </a:spcAft>
                <a:buClr>
                  <a:schemeClr val="tx2"/>
                </a:buClr>
                <a:buFont typeface="Wingdings 2" panose="05020102010507070707" pitchFamily="18" charset="2"/>
                <a:buChar char=""/>
                <a:defRPr kumimoji="1" sz="1200">
                  <a:solidFill>
                    <a:schemeClr val="tx1"/>
                  </a:solidFill>
                  <a:latin typeface="Verdana" panose="020B0604030504040204" pitchFamily="34" charset="0"/>
                  <a:ea typeface="ＭＳ ゴシック" panose="020B0609070205080204" pitchFamily="49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ja-JP" altLang="en-US">
                  <a:solidFill>
                    <a:srgbClr val="FF0000"/>
                  </a:solidFill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</a:rPr>
                <a:t>しゅ  りゅう えん</a:t>
              </a:r>
              <a:endParaRPr lang="ja-JP" altLang="en-US" sz="14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cxnSp>
        <p:nvCxnSpPr>
          <p:cNvPr id="29" name="直線矢印コネクタ 28"/>
          <p:cNvCxnSpPr/>
          <p:nvPr/>
        </p:nvCxnSpPr>
        <p:spPr>
          <a:xfrm flipH="1">
            <a:off x="5724525" y="2060575"/>
            <a:ext cx="1368425" cy="1944688"/>
          </a:xfrm>
          <a:prstGeom prst="straightConnector1">
            <a:avLst/>
          </a:prstGeom>
          <a:ln w="635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雲 9"/>
          <p:cNvSpPr/>
          <p:nvPr/>
        </p:nvSpPr>
        <p:spPr>
          <a:xfrm>
            <a:off x="107950" y="1773238"/>
            <a:ext cx="2735263" cy="2160587"/>
          </a:xfrm>
          <a:prstGeom prst="cloud">
            <a:avLst/>
          </a:prstGeom>
          <a:solidFill>
            <a:schemeClr val="bg1">
              <a:lumMod val="50000"/>
              <a:lumOff val="50000"/>
              <a:alpha val="6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4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7850" y="2452688"/>
            <a:ext cx="240982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副流煙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1188" y="2205038"/>
            <a:ext cx="23764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ふく  りゅう えん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2411413" y="1460500"/>
            <a:ext cx="936625" cy="815975"/>
          </a:xfrm>
          <a:prstGeom prst="straightConnector1">
            <a:avLst/>
          </a:prstGeom>
          <a:ln w="635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793750" y="4724400"/>
            <a:ext cx="7881938" cy="1939925"/>
          </a:xfrm>
          <a:prstGeom prst="rect">
            <a:avLst/>
          </a:prstGeo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副流煙と主流煙では、どちらが</a:t>
            </a:r>
            <a:endParaRPr lang="en-US" altLang="ja-JP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有害物質が多いでしょう？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76375" y="5589588"/>
            <a:ext cx="25908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ゆう　がい　ぶっ　しつ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8313" y="273050"/>
            <a:ext cx="25193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もんだい</a:t>
            </a:r>
          </a:p>
        </p:txBody>
      </p:sp>
    </p:spTree>
    <p:custDataLst>
      <p:tags r:id="rId1"/>
    </p:custDataLst>
  </p:cSld>
  <p:clrMapOvr>
    <a:masterClrMapping/>
  </p:clrMapOvr>
  <p:transition spd="slow" advTm="3093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雲 9"/>
          <p:cNvSpPr/>
          <p:nvPr/>
        </p:nvSpPr>
        <p:spPr>
          <a:xfrm>
            <a:off x="4824413" y="-26988"/>
            <a:ext cx="4211637" cy="1728788"/>
          </a:xfrm>
          <a:prstGeom prst="cloud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600"/>
          </a:p>
        </p:txBody>
      </p:sp>
      <p:sp>
        <p:nvSpPr>
          <p:cNvPr id="9" name="正方形/長方形 8"/>
          <p:cNvSpPr/>
          <p:nvPr/>
        </p:nvSpPr>
        <p:spPr>
          <a:xfrm>
            <a:off x="827088" y="2492375"/>
            <a:ext cx="6265862" cy="3816350"/>
          </a:xfrm>
          <a:prstGeom prst="rect">
            <a:avLst/>
          </a:prstGeom>
          <a:solidFill>
            <a:srgbClr val="FFFF00">
              <a:alpha val="31000"/>
            </a:srgbClr>
          </a:solidFill>
          <a:ln w="1143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1050" y="1568450"/>
            <a:ext cx="4605338" cy="923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  <a:cs typeface="Arial Unicode MS" pitchFamily="50" charset="-128"/>
              </a:rPr>
              <a:t>３大有害物質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51050" y="2478088"/>
            <a:ext cx="5257800" cy="3830637"/>
          </a:xfrm>
          <a:prstGeom prst="rect">
            <a:avLst/>
          </a:prstGeom>
          <a:noFill/>
        </p:spPr>
        <p:txBody>
          <a:bodyPr spcCol="36000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ニコチン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タール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一酸化炭素</a:t>
            </a:r>
            <a:endParaRPr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27313" y="1423988"/>
            <a:ext cx="446563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 だい ゆう がい ぶっ しつ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79625" y="4854575"/>
            <a:ext cx="36004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いっ　さん　 か 　たん　そ</a:t>
            </a:r>
          </a:p>
        </p:txBody>
      </p:sp>
      <p:sp>
        <p:nvSpPr>
          <p:cNvPr id="8" name="爆発 2 7"/>
          <p:cNvSpPr/>
          <p:nvPr/>
        </p:nvSpPr>
        <p:spPr>
          <a:xfrm>
            <a:off x="4824413" y="1989138"/>
            <a:ext cx="2484437" cy="2347912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27650" y="2824163"/>
            <a:ext cx="172878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2.8</a:t>
            </a:r>
            <a:r>
              <a:rPr lang="ja-JP" altLang="en-US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倍</a:t>
            </a:r>
          </a:p>
        </p:txBody>
      </p:sp>
      <p:sp>
        <p:nvSpPr>
          <p:cNvPr id="13" name="爆発 2 12"/>
          <p:cNvSpPr/>
          <p:nvPr/>
        </p:nvSpPr>
        <p:spPr>
          <a:xfrm>
            <a:off x="34925" y="3168650"/>
            <a:ext cx="2484438" cy="2347913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263" y="4006850"/>
            <a:ext cx="1727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3.4</a:t>
            </a:r>
            <a:r>
              <a:rPr lang="ja-JP" altLang="en-US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倍</a:t>
            </a:r>
          </a:p>
        </p:txBody>
      </p:sp>
      <p:sp>
        <p:nvSpPr>
          <p:cNvPr id="16" name="爆発 2 15"/>
          <p:cNvSpPr/>
          <p:nvPr/>
        </p:nvSpPr>
        <p:spPr>
          <a:xfrm>
            <a:off x="5940425" y="4365625"/>
            <a:ext cx="2484438" cy="2347913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80175" y="5230813"/>
            <a:ext cx="172878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4.7</a:t>
            </a:r>
            <a:r>
              <a:rPr lang="ja-JP" altLang="en-US" sz="3600" dirty="0">
                <a:solidFill>
                  <a:schemeClr val="bg1">
                    <a:lumMod val="75000"/>
                    <a:lumOff val="25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倍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47875" y="44450"/>
            <a:ext cx="19446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ふくりゅうえん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87900" y="360363"/>
            <a:ext cx="4321175" cy="954087"/>
          </a:xfrm>
          <a:prstGeom prst="rect">
            <a:avLst/>
          </a:prstGeom>
          <a:noFill/>
          <a:ln w="69850" cmpd="thickThin">
            <a:noFill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chemeClr val="bg2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自分は吸わないのに</a:t>
            </a:r>
            <a:endParaRPr lang="en-US" altLang="ja-JP" sz="2800" dirty="0">
              <a:solidFill>
                <a:schemeClr val="bg2">
                  <a:lumMod val="50000"/>
                </a:schemeClr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800" dirty="0">
                <a:solidFill>
                  <a:schemeClr val="bg2">
                    <a:lumMod val="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>受動喫煙の害</a:t>
            </a:r>
          </a:p>
        </p:txBody>
      </p:sp>
      <p:pic>
        <p:nvPicPr>
          <p:cNvPr id="13328" name="Picture 2" descr="C:\Users\kaori ichikawa\AppData\Local\Microsoft\Windows\Temporary Internet Files\Content.IE5\3QB3QLVT\MC9001499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188" y="1268413"/>
            <a:ext cx="1693862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7950" y="250825"/>
            <a:ext cx="417195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こたえ：副流煙</a:t>
            </a:r>
          </a:p>
        </p:txBody>
      </p:sp>
    </p:spTree>
    <p:custDataLst>
      <p:tags r:id="rId1"/>
    </p:custDataLst>
  </p:cSld>
  <p:clrMapOvr>
    <a:masterClrMapping/>
  </p:clrMapOvr>
  <p:transition spd="slow" advTm="45547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4" grpId="0"/>
      <p:bldP spid="7" grpId="0"/>
      <p:bldP spid="8" grpId="0" animBg="1"/>
      <p:bldP spid="12" grpId="0"/>
      <p:bldP spid="13" grpId="0" animBg="1"/>
      <p:bldP spid="14" grpId="0"/>
      <p:bldP spid="16" grpId="0" animBg="1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kaori ichikawa\AppData\Local\Microsoft\Windows\Temporary Internet Files\Content.IE5\ORXLI3IK\MC90019756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3362325"/>
            <a:ext cx="3287713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1875" y="333375"/>
            <a:ext cx="4214813" cy="9239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ニコチン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750" y="5940425"/>
            <a:ext cx="66960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</a:t>
            </a: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身体の成長の邪魔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をします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8888" y="1557338"/>
            <a:ext cx="6769100" cy="830262"/>
          </a:xfrm>
          <a:prstGeom prst="rect">
            <a:avLst/>
          </a:prstGeom>
          <a:noFill/>
          <a:ln w="127000" cmpd="thickThin"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依存症を引き起こします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750" y="4306888"/>
            <a:ext cx="611981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</a:t>
            </a: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血液の流れが悪くなる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ので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心臓や血管の病気の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原因になります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4500" y="2565400"/>
            <a:ext cx="28670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・依存症は</a:t>
            </a: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　　　　　　　　　　　　　　　　　　　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3850" y="3068638"/>
            <a:ext cx="597693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（麻薬と同じで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　　　脳に刺激を与える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から）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97125" y="2565400"/>
            <a:ext cx="66389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やめたくてもやめられなくなること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4774571"/>
      </p:ext>
    </p:extLst>
  </p:cSld>
  <p:clrMapOvr>
    <a:masterClrMapping/>
  </p:clrMapOvr>
  <p:transition spd="slow" advTm="43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970088"/>
            <a:ext cx="6099175" cy="4554537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雲 4"/>
          <p:cNvSpPr/>
          <p:nvPr/>
        </p:nvSpPr>
        <p:spPr>
          <a:xfrm>
            <a:off x="1258888" y="1558925"/>
            <a:ext cx="4716462" cy="1552575"/>
          </a:xfrm>
          <a:prstGeom prst="cloud">
            <a:avLst/>
          </a:prstGeom>
          <a:solidFill>
            <a:srgbClr val="FFFF00"/>
          </a:solidFill>
          <a:ln w="38100">
            <a:solidFill>
              <a:srgbClr val="FF2D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1216025" y="182563"/>
            <a:ext cx="6740525" cy="1158875"/>
          </a:xfrm>
        </p:spPr>
        <p:txBody>
          <a:bodyPr lIns="35716" tIns="35716" rIns="81271" bIns="35716"/>
          <a:lstStyle/>
          <a:p>
            <a:pPr marL="53975" algn="ctr" eaLnBrk="1" hangingPunct="1"/>
            <a:r>
              <a:rPr lang="ja-JP" altLang="ja-JP" sz="4800" smtClean="0">
                <a:solidFill>
                  <a:srgbClr val="0000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Trebuchet MS" panose="020B0603020202020204" pitchFamily="34" charset="0"/>
              </a:rPr>
              <a:t>タバコがやめられない</a:t>
            </a:r>
            <a:endParaRPr lang="ja-JP" altLang="ja-JP" sz="2400" smtClean="0">
              <a:solidFill>
                <a:srgbClr val="0000FF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  <a:cs typeface="Trebuchet MS" panose="020B0603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20072" y="5528845"/>
            <a:ext cx="2181787" cy="553998"/>
          </a:xfrm>
          <a:prstGeom prst="rect">
            <a:avLst/>
          </a:prstGeom>
          <a:solidFill>
            <a:srgbClr val="FF0000"/>
          </a:solidFill>
          <a:ln>
            <a:noFill/>
            <a:prstDash val="solid"/>
          </a:ln>
          <a:scene3d>
            <a:camera prst="orthographicFront"/>
            <a:lightRig rig="threePt" dir="t"/>
          </a:scene3d>
          <a:sp3d extrusionH="76200">
            <a:extrusionClr>
              <a:srgbClr val="FF0000"/>
            </a:extrusionClr>
          </a:sp3d>
        </p:spPr>
        <p:txBody>
          <a:bodyPr lIns="0" tIns="0" rIns="40635" bIns="0">
            <a:spAutoFit/>
          </a:bodyPr>
          <a:lstStyle/>
          <a:p>
            <a:pPr marL="39684" algn="ctr" defTabSz="642942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ja-JP" sz="36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ニコチン</a:t>
            </a:r>
          </a:p>
        </p:txBody>
      </p:sp>
      <p:pic>
        <p:nvPicPr>
          <p:cNvPr id="6152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181100"/>
            <a:ext cx="15986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505200"/>
            <a:ext cx="5349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987675" y="3729038"/>
            <a:ext cx="2160588" cy="1644650"/>
            <a:chOff x="3137791" y="3428451"/>
            <a:chExt cx="2160240" cy="1643615"/>
          </a:xfrm>
        </p:grpSpPr>
        <p:pic>
          <p:nvPicPr>
            <p:cNvPr id="6181" name="Picture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2055" y="3428451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2" name="Pictur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4326" y="4571835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3" name="Picture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138" y="3884023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4" name="Picture 2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7791" y="3428451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5" name="Picture 2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596" y="3851755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4365625"/>
            <a:ext cx="5349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2708275" y="3289300"/>
            <a:ext cx="2368550" cy="1939925"/>
            <a:chOff x="3044823" y="3212755"/>
            <a:chExt cx="2367536" cy="1940272"/>
          </a:xfrm>
        </p:grpSpPr>
        <p:pic>
          <p:nvPicPr>
            <p:cNvPr id="6174" name="Picture 2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4435" y="3277611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5" name="Picture 2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823" y="4117076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6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201" y="4572539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7" name="Picture 3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439" y="3212755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8" name="Picture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6175" y="3698784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9" name="Picture 3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0295" y="4652915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80" name="Picture 3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4250" y="4268903"/>
              <a:ext cx="535920" cy="5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7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157788"/>
            <a:ext cx="1598613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848225"/>
            <a:ext cx="1598613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357563"/>
            <a:ext cx="1598612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3121025"/>
            <a:ext cx="1598613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2627313" y="3000375"/>
            <a:ext cx="2120900" cy="1504950"/>
            <a:chOff x="3483326" y="3428001"/>
            <a:chExt cx="2120069" cy="1504518"/>
          </a:xfrm>
        </p:grpSpPr>
        <p:pic>
          <p:nvPicPr>
            <p:cNvPr id="6168" name="Picture 4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446" y="3428001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9" name="Picture 4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502" y="3500009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0" name="Picture 5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5665" y="4432288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1" name="Picture 5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454" y="4364105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2" name="Picture 5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545" y="3716033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73" name="Picture 5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326" y="4144746"/>
              <a:ext cx="535893" cy="50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62" name="Rectangle 55"/>
          <p:cNvSpPr>
            <a:spLocks noChangeArrowheads="1"/>
          </p:cNvSpPr>
          <p:nvPr/>
        </p:nvSpPr>
        <p:spPr bwMode="auto">
          <a:xfrm>
            <a:off x="4787900" y="6237288"/>
            <a:ext cx="29733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 anchorCtr="1"/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ja-JP" sz="1200">
                <a:solidFill>
                  <a:srgbClr val="FFFF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日本外来小児学会タバコ問題検討会　</a:t>
            </a:r>
            <a:endParaRPr lang="en-US" altLang="ja-JP" sz="1200">
              <a:solidFill>
                <a:srgbClr val="FFFFFF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ja-JP" sz="1200">
                <a:solidFill>
                  <a:srgbClr val="FFFF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2010.11.14</a:t>
            </a:r>
            <a:r>
              <a:rPr lang="ja-JP" altLang="ja-JP" sz="1200">
                <a:solidFill>
                  <a:srgbClr val="FFFF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より出典</a:t>
            </a:r>
          </a:p>
        </p:txBody>
      </p:sp>
      <p:sp>
        <p:nvSpPr>
          <p:cNvPr id="56" name="Rectangle 1"/>
          <p:cNvSpPr txBox="1">
            <a:spLocks/>
          </p:cNvSpPr>
          <p:nvPr/>
        </p:nvSpPr>
        <p:spPr bwMode="auto">
          <a:xfrm>
            <a:off x="1476375" y="1031875"/>
            <a:ext cx="624363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5716" tIns="35716" rIns="81271" bIns="35716" anchor="ctr"/>
          <a:lstStyle>
            <a:lvl1pPr marL="53975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 defTabSz="4572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ja-JP" sz="2800">
                <a:solidFill>
                  <a:srgbClr val="0000FF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Trebuchet MS" panose="020B0603020202020204" pitchFamily="34" charset="0"/>
              </a:rPr>
              <a:t>～ニコチンが思考・行動を支配する～</a:t>
            </a:r>
          </a:p>
        </p:txBody>
      </p:sp>
      <p:sp>
        <p:nvSpPr>
          <p:cNvPr id="58" name="左矢印 57"/>
          <p:cNvSpPr/>
          <p:nvPr/>
        </p:nvSpPr>
        <p:spPr>
          <a:xfrm rot="2700000">
            <a:off x="4845050" y="4851401"/>
            <a:ext cx="1146175" cy="43180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rgbClr val="002060"/>
              </a:solidFill>
            </a:endParaRPr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1716088" y="1776413"/>
            <a:ext cx="38639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6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4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panose="05020102010507070707" pitchFamily="18" charset="2"/>
              <a:buChar char=""/>
              <a:defRPr kumimoji="1" sz="1200">
                <a:solidFill>
                  <a:schemeClr val="tx1"/>
                </a:solidFill>
                <a:latin typeface="Verdana" panose="020B060403050404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ニコチンはたった７秒で全身を回り脳を刺激！</a:t>
            </a:r>
          </a:p>
        </p:txBody>
      </p:sp>
      <p:pic>
        <p:nvPicPr>
          <p:cNvPr id="6166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703388"/>
            <a:ext cx="1598612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5468408"/>
      </p:ext>
    </p:extLst>
  </p:cSld>
  <p:clrMapOvr>
    <a:masterClrMapping/>
  </p:clrMapOvr>
  <p:transition spd="slow" advTm="29997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6" grpId="0"/>
      <p:bldP spid="58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75" y="3067050"/>
            <a:ext cx="3292475" cy="309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05113" y="333375"/>
            <a:ext cx="3351212" cy="923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タール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8313" y="2924175"/>
            <a:ext cx="55435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・発ガン物質は</a:t>
            </a:r>
            <a:r>
              <a:rPr lang="en-US" altLang="ja-JP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60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種類以上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8313" y="1508125"/>
            <a:ext cx="8158162" cy="1077913"/>
          </a:xfrm>
          <a:prstGeom prst="rect">
            <a:avLst/>
          </a:prstGeom>
          <a:noFill/>
          <a:ln w="127000" cmpd="thickThin"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タバコの葉を燃やすとでる茶色いベタベタした物質で有害物質が</a:t>
            </a:r>
            <a:r>
              <a:rPr lang="en-US" altLang="ja-JP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200</a:t>
            </a: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種類以上入っている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550" y="4967288"/>
            <a:ext cx="777716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◆この炎症は</a:t>
            </a:r>
            <a:endParaRPr lang="en-US" altLang="ja-JP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ゆっくり進行して</a:t>
            </a:r>
            <a:endParaRPr lang="en-US" altLang="ja-JP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肺がんや</a:t>
            </a:r>
            <a:r>
              <a:rPr lang="en-US" altLang="ja-JP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COPD</a:t>
            </a:r>
            <a:r>
              <a:rPr lang="ja-JP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など肺の病気になります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8313" y="3716338"/>
            <a:ext cx="554355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・気管支や肺の表面に付いて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　炎症をおこします</a:t>
            </a:r>
            <a:endParaRPr lang="en-US" altLang="ja-JP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5651500" y="3827463"/>
            <a:ext cx="1198563" cy="1789112"/>
            <a:chOff x="5652120" y="3801242"/>
            <a:chExt cx="1197847" cy="1790125"/>
          </a:xfrm>
        </p:grpSpPr>
        <p:sp>
          <p:nvSpPr>
            <p:cNvPr id="5" name="円/楕円 4"/>
            <p:cNvSpPr/>
            <p:nvPr/>
          </p:nvSpPr>
          <p:spPr>
            <a:xfrm>
              <a:off x="5652120" y="5120318"/>
              <a:ext cx="72008" cy="19845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6064932" y="4437112"/>
              <a:ext cx="45719" cy="15666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6696236" y="4329100"/>
              <a:ext cx="54006" cy="10801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6300192" y="5013176"/>
              <a:ext cx="45719" cy="19845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6042072" y="5365386"/>
              <a:ext cx="45719" cy="225981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6804248" y="4880929"/>
              <a:ext cx="45719" cy="13224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6370284" y="3801242"/>
              <a:ext cx="45719" cy="11299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8" name="グループ化 17"/>
          <p:cNvGrpSpPr>
            <a:grpSpLocks/>
          </p:cNvGrpSpPr>
          <p:nvPr/>
        </p:nvGrpSpPr>
        <p:grpSpPr bwMode="auto">
          <a:xfrm>
            <a:off x="7869238" y="3952875"/>
            <a:ext cx="806450" cy="1790700"/>
            <a:chOff x="6042072" y="3801242"/>
            <a:chExt cx="807895" cy="1790125"/>
          </a:xfrm>
        </p:grpSpPr>
        <p:sp>
          <p:nvSpPr>
            <p:cNvPr id="19" name="円/楕円 18"/>
            <p:cNvSpPr/>
            <p:nvPr/>
          </p:nvSpPr>
          <p:spPr>
            <a:xfrm>
              <a:off x="6633943" y="5382399"/>
              <a:ext cx="72008" cy="19845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6064932" y="4437112"/>
              <a:ext cx="45719" cy="15666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696236" y="4329100"/>
              <a:ext cx="54006" cy="108012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6300192" y="5013176"/>
              <a:ext cx="45719" cy="19845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6042072" y="5365386"/>
              <a:ext cx="45719" cy="225981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6804248" y="4880929"/>
              <a:ext cx="45719" cy="13224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6370284" y="3801242"/>
              <a:ext cx="45719" cy="11299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glow rad="228600">
                <a:schemeClr val="accent6">
                  <a:lumMod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9" name="角丸四角形 8"/>
          <p:cNvSpPr/>
          <p:nvPr/>
        </p:nvSpPr>
        <p:spPr>
          <a:xfrm>
            <a:off x="4067175" y="2060575"/>
            <a:ext cx="2449513" cy="6619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600" b="1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2478891"/>
      </p:ext>
    </p:extLst>
  </p:cSld>
  <p:clrMapOvr>
    <a:masterClrMapping/>
  </p:clrMapOvr>
  <p:transition spd="slow" advTm="43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7" grpId="0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58"/>
          <a:stretch>
            <a:fillRect/>
          </a:stretch>
        </p:blipFill>
        <p:spPr bwMode="auto">
          <a:xfrm>
            <a:off x="1231900" y="1484313"/>
            <a:ext cx="629285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4378325" y="1471613"/>
            <a:ext cx="3289300" cy="50403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8313" y="4941888"/>
            <a:ext cx="8351837" cy="1570037"/>
          </a:xfrm>
          <a:prstGeom prst="rect">
            <a:avLst/>
          </a:prstGeom>
          <a:solidFill>
            <a:srgbClr val="FF0000">
              <a:alpha val="99000"/>
            </a:srgbClr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タバコは依存性が強いので</a:t>
            </a:r>
            <a:endParaRPr lang="en-US" altLang="ja-JP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やめたくてもやめられなくなる</a:t>
            </a:r>
          </a:p>
        </p:txBody>
      </p:sp>
      <p:sp>
        <p:nvSpPr>
          <p:cNvPr id="10" name="円形吹き出し 9"/>
          <p:cNvSpPr/>
          <p:nvPr/>
        </p:nvSpPr>
        <p:spPr>
          <a:xfrm>
            <a:off x="6948488" y="3500438"/>
            <a:ext cx="1871662" cy="1428750"/>
          </a:xfrm>
          <a:prstGeom prst="wedgeEllipseCallout">
            <a:avLst>
              <a:gd name="adj1" fmla="val -50292"/>
              <a:gd name="adj2" fmla="val -6352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タールが</a:t>
            </a:r>
            <a:endParaRPr lang="en-US" altLang="ja-JP" sz="24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4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たまる</a:t>
            </a:r>
          </a:p>
        </p:txBody>
      </p:sp>
      <p:sp>
        <p:nvSpPr>
          <p:cNvPr id="12" name="タイトル 11"/>
          <p:cNvSpPr txBox="1">
            <a:spLocks noGrp="1"/>
          </p:cNvSpPr>
          <p:nvPr>
            <p:ph type="title"/>
          </p:nvPr>
        </p:nvSpPr>
        <p:spPr>
          <a:xfrm>
            <a:off x="1042988" y="442913"/>
            <a:ext cx="7124700" cy="871537"/>
          </a:xfrm>
          <a:solidFill>
            <a:schemeClr val="tx2">
              <a:lumMod val="75000"/>
              <a:alpha val="45000"/>
            </a:schemeClr>
          </a:solidFill>
          <a:ln w="53975" cmpd="dbl">
            <a:solidFill>
              <a:srgbClr val="FFFF00">
                <a:alpha val="94000"/>
              </a:srgbClr>
            </a:solidFill>
          </a:ln>
        </p:spPr>
        <p:txBody>
          <a:bodyPr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タバコを吸うと肺はどうなる？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3456778"/>
      </p:ext>
    </p:extLst>
  </p:cSld>
  <p:clrMapOvr>
    <a:masterClrMapping/>
  </p:clrMapOvr>
  <p:transition spd="slow" advTm="3412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|7.6|4|4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5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|3|3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8.6|8.7|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8.1|4.5|6.3|4.3|7|10.3|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4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4|10.3|3.6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7.4|3.7|5.6|4.6|8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6.1|3.1|5.8|7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9|6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7.5|7|3.9|5.9|9.2"/>
</p:tagLst>
</file>

<file path=ppt/theme/theme1.xml><?xml version="1.0" encoding="utf-8"?>
<a:theme xmlns:a="http://schemas.openxmlformats.org/drawingml/2006/main" name="夏">
  <a:themeElements>
    <a:clrScheme name="夏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夏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